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2300"/>
    <a:srgbClr val="014100"/>
    <a:srgbClr val="004240"/>
    <a:srgbClr val="000546"/>
    <a:srgbClr val="370042"/>
    <a:srgbClr val="400000"/>
    <a:srgbClr val="DEE7FF"/>
    <a:srgbClr val="DEFFFF"/>
    <a:srgbClr val="E2FFE2"/>
    <a:srgbClr val="F1E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BC5D52-4EA5-8B49-AFAE-D67EB4169EDD}" v="237" dt="2024-11-17T21:12:35.1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332"/>
    <p:restoredTop sz="94694"/>
  </p:normalViewPr>
  <p:slideViewPr>
    <p:cSldViewPr snapToGrid="0">
      <p:cViewPr varScale="1">
        <p:scale>
          <a:sx n="121" d="100"/>
          <a:sy n="121" d="100"/>
        </p:scale>
        <p:origin x="13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7E89A0-9C40-9E44-8422-F4012AE9ED6B}" type="datetimeFigureOut">
              <a:rPr lang="sk-SK" smtClean="0"/>
              <a:t>29.11.2024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CACA2A-3E98-954B-958F-47AA6506DE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82776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CACA2A-3E98-954B-958F-47AA6506DE48}" type="slidenum">
              <a:rPr lang="sk-SK" smtClean="0"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96562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A50AA0-6A63-C914-8681-3376A7DB18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22E0B2-31F1-5867-FAB1-CFE4EC4BE1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7FF6C73-BB78-8157-FF79-F8275E005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11/29/24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BCA6E74-A7BD-AB0A-A8DA-D2E22979E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5216339-312B-CD7C-631B-1DD2584E4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69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DC17A6-F116-2DF8-681A-2E4F893A8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141D819E-619A-FE5E-EBC4-FB73F897D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163163A-B29D-234A-0285-A0C1F3E2D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11/29/24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AB801F8-E83F-AA33-4111-57F599107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9270BDD-45E6-0323-91B9-7DA760043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68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478C74EC-7B59-3B5B-68CD-72098F6360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FD2761A3-08D6-FB84-0CB0-051F66B867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BFFEF19-1EC6-9105-DE2C-E933DEB4B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11/29/24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FC0C4B2-5445-03F3-BA42-4A2C55902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C3FA8DD-A935-7BC1-35C5-FFCB239B3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0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CAA00D-0FF3-16A5-488C-89A26C504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EE22AD2-8B1B-D297-256D-BEF6F4552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7157DD9-E870-16DD-5203-E58342400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11/29/24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D2E9EFE-F4C9-632B-03A8-777DBF016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B99CFD9-A7CA-A442-8284-66535D46D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30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5F06E-75D1-00AD-A7A8-6DE60468D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30C414C-2507-6805-4094-578C7946F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444A57E-C0A8-2356-D141-18B24DADC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11/29/24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AB65EFF-64DC-0819-9064-0339026AA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A46D408-E3E6-7DE9-BCE9-CFC730FBC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575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B025AC-A863-0D10-64E9-F71E3AAE1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6595B81-3AC6-FEBA-DD5E-250AF6FFF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D0351C6-E3F5-1A02-6A61-9C5B80741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CF8778A1-4AF5-663F-DEE9-5EB66EF93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11/29/24</a:t>
            </a:fld>
            <a:endParaRPr lang="en-US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B531A256-6C3D-44CB-F07C-9FB24802C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FCE8AA6-554C-72F7-8C3E-21038911E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88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81E612-7B8D-396F-8012-18ACECDB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D182092-B3E9-3516-72D6-B3EB9491BF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32A62C8-A4A0-56D8-1ACA-792FB827D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3A5FDD8-6C54-17C8-BCED-EE210BCACF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ECC7DEA2-F46D-D0DD-86E0-A3010E7F34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521B2B9A-8AC1-7C4E-E150-AB678D6ED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11/29/24</a:t>
            </a:fld>
            <a:endParaRPr lang="en-US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82748F9E-6705-DA7F-EF81-1536D83E9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65854BA2-EA75-D206-509E-706F1A346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71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AC7FFB-7CFD-7E68-357C-8DDC7B6CD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7F4C7287-6208-617A-6932-EADA99305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11/29/24</a:t>
            </a:fld>
            <a:endParaRPr lang="en-US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03ED3B57-953D-A7F5-F1B3-9F72A9EE0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3524F408-7F6E-A5CF-598E-93CE7348F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063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08191A13-7531-3848-A0A4-42D21F3FF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11/29/24</a:t>
            </a:fld>
            <a:endParaRPr lang="en-US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4D484D7B-A1AE-4318-1A96-140706978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31F08663-899F-B5D4-A203-4473C4C1A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1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E0D711-AF99-A185-7CFB-6453C18F7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A897CA6-5984-1652-A7EC-ED4E3D854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2B603DA-4A39-8658-D352-D0BF4628C6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3D1EF432-7CA8-A578-E642-1799AC6CB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11/29/24</a:t>
            </a:fld>
            <a:endParaRPr lang="en-US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3A43754C-48A7-C24F-8A2F-4A2D713A1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DB40B85-02DD-59FA-AE7C-89CB757B3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57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CB8BF5-5028-E064-26F2-126A63CCA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72CF3061-E418-DDF8-51F8-1AA3D41DA2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20D9FD4-F196-0AA8-489E-C7E4DAF0FF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7810E24D-86F7-04B9-829F-D4D3B05DD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11/29/24</a:t>
            </a:fld>
            <a:endParaRPr lang="en-US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C9BADF54-2B09-128A-E6A8-DD4A597F1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D8E0040C-EB62-2393-5DBB-8D97D2261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899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C698676A-4DC1-A62C-B1EC-BA8EE860B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D086C07-F85A-1227-57BF-A62955D5B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FB747C4-B740-B9F6-11E2-0FBBF62F48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11/29/24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3040275-7700-97C3-8AC6-E05007280E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EF03321-AD27-E324-CD3C-DFDC384AF3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773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ok 12">
            <a:extLst>
              <a:ext uri="{FF2B5EF4-FFF2-40B4-BE49-F238E27FC236}">
                <a16:creationId xmlns:a16="http://schemas.microsoft.com/office/drawing/2014/main" id="{B2E44CD3-E10E-CA0D-0A7F-0F2927C28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AB75AB10-D319-A151-E522-8B556B4477F9}"/>
              </a:ext>
            </a:extLst>
          </p:cNvPr>
          <p:cNvSpPr txBox="1"/>
          <p:nvPr/>
        </p:nvSpPr>
        <p:spPr>
          <a:xfrm>
            <a:off x="7811382" y="2082443"/>
            <a:ext cx="336342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dirty="0">
                <a:solidFill>
                  <a:schemeClr val="bg1"/>
                </a:solidFill>
                <a:latin typeface="Poppins SemiBold" pitchFamily="2" charset="0"/>
                <a:cs typeface="Poppins SemiBold" pitchFamily="2" charset="0"/>
              </a:rPr>
              <a:t>LOKO </a:t>
            </a:r>
            <a:r>
              <a:rPr lang="sk-SK" sz="2300" dirty="0">
                <a:solidFill>
                  <a:schemeClr val="bg1"/>
                </a:solidFill>
                <a:latin typeface="Poppins" pitchFamily="2" charset="0"/>
                <a:cs typeface="Poppins" pitchFamily="2" charset="0"/>
              </a:rPr>
              <a:t>TRANS Slovakia</a:t>
            </a: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D19A8489-93C5-917D-C4A2-4A526CD28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4113" y="364671"/>
            <a:ext cx="14351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997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581E7B14-49A7-2277-5832-6C3BB38E71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39"/>
          <a:stretch/>
        </p:blipFill>
        <p:spPr>
          <a:xfrm>
            <a:off x="0" y="-1"/>
            <a:ext cx="2984500" cy="2607291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C73F3475-F28B-F767-3A63-FA2D359C9C2E}"/>
              </a:ext>
            </a:extLst>
          </p:cNvPr>
          <p:cNvSpPr txBox="1"/>
          <p:nvPr/>
        </p:nvSpPr>
        <p:spPr>
          <a:xfrm>
            <a:off x="849527" y="2241496"/>
            <a:ext cx="403598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NDT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ist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eine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Technik,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die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zur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Untersuchung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der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Integrität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von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Eisenbahnkomponenten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und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-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infrastrukturen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eingesetzt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wird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, ohne das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getestete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Material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zu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beschädigen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.</a:t>
            </a:r>
          </a:p>
          <a:p>
            <a:endParaRPr lang="sk-SK" dirty="0">
              <a:solidFill>
                <a:srgbClr val="303030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Diese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Methoden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gewährleisten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die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Sicherheit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und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Zuverlässigkeit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von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Eisenbahnsystemen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.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Bei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LOKO TRANS Slovakia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betrachten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wir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NDT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als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einen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grundlegenden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Pfeiler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der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Qualität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und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Betriebssicherheit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.</a:t>
            </a: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F6747E9F-4701-9045-8B97-3567BC345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43264"/>
            <a:ext cx="5617029" cy="5840416"/>
          </a:xfrm>
          <a:prstGeom prst="rect">
            <a:avLst/>
          </a:prstGeom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9D5E84DF-1706-B128-B7D6-73A48EDC99AE}"/>
              </a:ext>
            </a:extLst>
          </p:cNvPr>
          <p:cNvSpPr txBox="1"/>
          <p:nvPr/>
        </p:nvSpPr>
        <p:spPr>
          <a:xfrm>
            <a:off x="6471557" y="1051737"/>
            <a:ext cx="4870916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 err="1">
                <a:solidFill>
                  <a:srgbClr val="000546"/>
                </a:solidFill>
                <a:latin typeface="Poppins SemiBold" pitchFamily="2" charset="0"/>
                <a:ea typeface="Inter" panose="02000503000000020004" pitchFamily="2" charset="0"/>
                <a:cs typeface="Poppins SemiBold" pitchFamily="2" charset="0"/>
              </a:rPr>
              <a:t>Methoden</a:t>
            </a:r>
            <a:endParaRPr lang="sk-SK" b="1" dirty="0">
              <a:solidFill>
                <a:srgbClr val="000546"/>
              </a:solidFill>
              <a:latin typeface="Poppins SemiBold" pitchFamily="2" charset="0"/>
              <a:ea typeface="Inter" panose="02000503000000020004" pitchFamily="2" charset="0"/>
              <a:cs typeface="Poppins SemiBold" pitchFamily="2" charset="0"/>
            </a:endParaRPr>
          </a:p>
          <a:p>
            <a:endParaRPr lang="sk-SK" sz="1600" dirty="0">
              <a:solidFill>
                <a:srgbClr val="000546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600" b="1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Ultraschallprüfung</a:t>
            </a:r>
            <a:r>
              <a:rPr lang="sk-SK" sz="1600" b="1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(UT)</a:t>
            </a:r>
            <a:b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využíva ultrazvukové vlny na detekciu vnútorných objektov materiálu</a:t>
            </a:r>
          </a:p>
          <a:p>
            <a:endParaRPr lang="sk-SK" sz="1600" dirty="0">
              <a:solidFill>
                <a:srgbClr val="000546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600" b="1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Magnetische</a:t>
            </a:r>
            <a:r>
              <a:rPr lang="sk-SK" sz="1600" b="1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b="1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Partikelprüfung</a:t>
            </a:r>
            <a:r>
              <a:rPr lang="sk-SK" sz="1600" b="1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(MT)</a:t>
            </a:r>
            <a:b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aplikuje magnetické pole na materiál - defekty zmenia magnetické pole, čo umožní ich identifikáciu</a:t>
            </a:r>
          </a:p>
          <a:p>
            <a:endParaRPr lang="sk-SK" sz="1600" dirty="0">
              <a:solidFill>
                <a:srgbClr val="000546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600" b="1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Penetrant-Prüfung</a:t>
            </a:r>
            <a:r>
              <a:rPr lang="sk-SK" sz="1600" b="1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(PT)</a:t>
            </a:r>
            <a:b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Verwendet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Penetrationsflüssigkeit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die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in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Oberflächenrisse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eindringt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und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nach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Anwendung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eines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Entwicklers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werden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die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Defekte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sichtbar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.</a:t>
            </a:r>
          </a:p>
          <a:p>
            <a:endParaRPr lang="sk-SK" sz="1600" dirty="0">
              <a:solidFill>
                <a:srgbClr val="000546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600" b="1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Visuelle</a:t>
            </a:r>
            <a:r>
              <a:rPr lang="sk-SK" sz="1600" b="1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b="1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Inspektion</a:t>
            </a:r>
            <a:r>
              <a:rPr lang="sk-SK" sz="1600" b="1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(VT)</a:t>
            </a:r>
            <a:b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Grundlegende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Methode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die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visuelle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Kontrolle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zur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Identifikation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von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Oberflächenunregelmäßigkeiten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nutzt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.</a:t>
            </a: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88F6F6F8-7F86-B602-C9A6-D7300AF1CE35}"/>
              </a:ext>
            </a:extLst>
          </p:cNvPr>
          <p:cNvSpPr txBox="1"/>
          <p:nvPr/>
        </p:nvSpPr>
        <p:spPr>
          <a:xfrm>
            <a:off x="839018" y="819666"/>
            <a:ext cx="391164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dirty="0" err="1">
                <a:solidFill>
                  <a:srgbClr val="000546"/>
                </a:solidFill>
                <a:latin typeface="Poppins SemiBold" pitchFamily="2" charset="0"/>
                <a:cs typeface="Poppins SemiBold" pitchFamily="2" charset="0"/>
              </a:rPr>
              <a:t>Zerstörungsfreie</a:t>
            </a:r>
            <a:r>
              <a:rPr lang="sk-SK" sz="2300" b="1" dirty="0">
                <a:solidFill>
                  <a:srgbClr val="000546"/>
                </a:solidFill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2300" b="1" dirty="0" err="1">
                <a:solidFill>
                  <a:srgbClr val="000546"/>
                </a:solidFill>
                <a:latin typeface="Poppins SemiBold" pitchFamily="2" charset="0"/>
                <a:cs typeface="Poppins SemiBold" pitchFamily="2" charset="0"/>
              </a:rPr>
              <a:t>Prüfung</a:t>
            </a:r>
            <a:endParaRPr lang="sk-SK" sz="2300" b="1" dirty="0">
              <a:solidFill>
                <a:srgbClr val="000546"/>
              </a:solidFill>
              <a:latin typeface="Poppins SemiBold" pitchFamily="2" charset="0"/>
              <a:cs typeface="Poppin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351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ázok 23">
            <a:extLst>
              <a:ext uri="{FF2B5EF4-FFF2-40B4-BE49-F238E27FC236}">
                <a16:creationId xmlns:a16="http://schemas.microsoft.com/office/drawing/2014/main" id="{045C78CA-E3B0-2F0E-BE8C-129583091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850A69CB-E83D-5CD0-3FCA-5C51A3311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61" y="2177143"/>
            <a:ext cx="4527197" cy="417834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6" name="BlokTextu 15">
            <a:extLst>
              <a:ext uri="{FF2B5EF4-FFF2-40B4-BE49-F238E27FC236}">
                <a16:creationId xmlns:a16="http://schemas.microsoft.com/office/drawing/2014/main" id="{AC549130-CFF9-0E8E-F772-1E84ED3603F7}"/>
              </a:ext>
            </a:extLst>
          </p:cNvPr>
          <p:cNvSpPr txBox="1"/>
          <p:nvPr/>
        </p:nvSpPr>
        <p:spPr>
          <a:xfrm>
            <a:off x="1157004" y="2544195"/>
            <a:ext cx="38027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Technische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Ausrüstung</a:t>
            </a:r>
            <a:endParaRPr lang="sk-SK" b="1" dirty="0">
              <a:solidFill>
                <a:srgbClr val="FFFFFF"/>
              </a:solidFill>
              <a:effectLst/>
              <a:latin typeface="Poppins SemiBold" pitchFamily="2" charset="0"/>
              <a:cs typeface="Poppins SemiBold" pitchFamily="2" charset="0"/>
            </a:endParaRPr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8349B331-FE3B-8115-8ED1-A6E572A2419F}"/>
              </a:ext>
            </a:extLst>
          </p:cNvPr>
          <p:cNvSpPr txBox="1"/>
          <p:nvPr/>
        </p:nvSpPr>
        <p:spPr>
          <a:xfrm>
            <a:off x="1157004" y="3038330"/>
            <a:ext cx="396597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MZZD-2500-R </a:t>
            </a:r>
            <a:r>
              <a:rPr lang="sk-SK" sz="16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Gerät</a:t>
            </a:r>
            <a:b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zur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Überprüfung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von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Radsätzen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ermöglicht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Tests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mit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und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ohne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Monoblock</a:t>
            </a:r>
            <a:endParaRPr lang="sk-SK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endParaRPr lang="sk-SK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6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MAS 1500 HD Plus </a:t>
            </a:r>
            <a:r>
              <a:rPr lang="sk-SK" sz="16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Gerät</a:t>
            </a:r>
            <a:b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zur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Kontrolle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kleinerer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Bauteile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bis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zu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einer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Länge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von 1500 mm</a:t>
            </a:r>
          </a:p>
          <a:p>
            <a:endParaRPr lang="sk-SK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6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OLYMPUS </a:t>
            </a:r>
            <a:r>
              <a:rPr lang="sk-SK" sz="16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Ultraschallgeräte</a:t>
            </a:r>
            <a:b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angepasste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technische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Ausrüstung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für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UT-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Prüfungen</a:t>
            </a:r>
            <a:endParaRPr lang="sk-SK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B0253AEB-6879-FBEB-5B0D-FBCB0B9E4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6128"/>
            <a:ext cx="647700" cy="1778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46471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ok 19">
            <a:extLst>
              <a:ext uri="{FF2B5EF4-FFF2-40B4-BE49-F238E27FC236}">
                <a16:creationId xmlns:a16="http://schemas.microsoft.com/office/drawing/2014/main" id="{FD2BC8F7-AC07-81D7-7952-F6BF2AB33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56D6FDC6-9E8E-73B6-119E-C114BF82D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6128"/>
            <a:ext cx="647700" cy="1778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85E9FB01-5F41-F28D-CF04-96EB424A7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4790" y="2267712"/>
            <a:ext cx="4527197" cy="408062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52348EA0-592D-B3DB-8386-E6AD0C41B0A2}"/>
              </a:ext>
            </a:extLst>
          </p:cNvPr>
          <p:cNvSpPr txBox="1"/>
          <p:nvPr/>
        </p:nvSpPr>
        <p:spPr>
          <a:xfrm>
            <a:off x="6959959" y="3415330"/>
            <a:ext cx="3956858" cy="2682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525"/>
              </a:spcBef>
            </a:pP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Die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Techniker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sind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nach EN ISO 9712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und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UIC 960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zertifiziert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ausgestellt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von COO NSD Bratislava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und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České dráhy, a. s.</a:t>
            </a:r>
          </a:p>
          <a:p>
            <a:pPr>
              <a:spcBef>
                <a:spcPts val="525"/>
              </a:spcBef>
            </a:pP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Das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Unternehmen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verfügt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über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eine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Genehmigung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vom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Verkehrsamt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in Bratislava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und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HDS KV Praha.</a:t>
            </a:r>
          </a:p>
          <a:p>
            <a:pPr>
              <a:spcBef>
                <a:spcPts val="525"/>
              </a:spcBef>
            </a:pP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Abgeschlossene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Zertifizierung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durch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VPI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für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das NDT RAILWAY-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Zertifizierungsschema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von W.S. CERT.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F96389E1-1538-42F5-226E-D7E8CFAD09B8}"/>
              </a:ext>
            </a:extLst>
          </p:cNvPr>
          <p:cNvSpPr txBox="1"/>
          <p:nvPr/>
        </p:nvSpPr>
        <p:spPr>
          <a:xfrm>
            <a:off x="6967433" y="2604315"/>
            <a:ext cx="38027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Zertifizierungen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und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Berechtigungen</a:t>
            </a:r>
            <a:endParaRPr lang="sk-SK" b="1" dirty="0">
              <a:solidFill>
                <a:srgbClr val="FFFFFF"/>
              </a:solidFill>
              <a:effectLst/>
              <a:latin typeface="Poppins SemiBold" pitchFamily="2" charset="0"/>
              <a:cs typeface="Poppin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453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A15D3FB2-3E29-3ABE-83AB-A094A6327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233"/>
            <a:ext cx="2273300" cy="1333500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8C74B0EB-B976-9F38-6660-BD7D49B8AF9A}"/>
              </a:ext>
            </a:extLst>
          </p:cNvPr>
          <p:cNvSpPr txBox="1"/>
          <p:nvPr/>
        </p:nvSpPr>
        <p:spPr>
          <a:xfrm>
            <a:off x="849527" y="2241496"/>
            <a:ext cx="4035981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Die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Firma LOKO TRANS Slovakia,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s.r.o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betreibt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und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nutzt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die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Anschlussbahn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SPaP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in Komárno,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wo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wir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Gleise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für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die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kurzfristige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und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langfristige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Abstellung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von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Waggons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für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unsere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Geschäftspartner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zur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Verfügung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haben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Auf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der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Anschlussbahn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befinden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sich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Gleise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die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wir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auch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für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die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Durchführung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von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Reparaturen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Waggons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nutzen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was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ausschließlich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durch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unseren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mobilen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Vor-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Ort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-Service 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30FB50B5-8994-8CE7-2373-AF94AA969325}"/>
              </a:ext>
            </a:extLst>
          </p:cNvPr>
          <p:cNvSpPr txBox="1"/>
          <p:nvPr/>
        </p:nvSpPr>
        <p:spPr>
          <a:xfrm>
            <a:off x="5187065" y="2241496"/>
            <a:ext cx="403598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von LOKO TRANS Slovakia,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s.r.o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durchgeführt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wird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Auf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der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Anschlussbahn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stellen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wir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Transport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mit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unserer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eigenen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Lokomotive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sicher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mit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der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wir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Rangier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-,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Bereitstellungs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-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und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Abholungsdienste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zwischen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der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Anschlussbahn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SPaP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und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dem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Bahnhof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Komárno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sowie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die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Bedienung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von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regelmäßigen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Zügen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durchführen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</a:t>
            </a: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6CD8A3AE-4920-104C-E88B-E2CF0B031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203" y="0"/>
            <a:ext cx="2565797" cy="6858000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D6782C71-5C77-7C3F-17A9-6E55D627D79A}"/>
              </a:ext>
            </a:extLst>
          </p:cNvPr>
          <p:cNvSpPr txBox="1"/>
          <p:nvPr/>
        </p:nvSpPr>
        <p:spPr>
          <a:xfrm>
            <a:off x="839018" y="819666"/>
            <a:ext cx="448279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300" b="1" dirty="0" err="1">
                <a:solidFill>
                  <a:srgbClr val="004240"/>
                </a:solidFill>
                <a:latin typeface="Poppins SemiBold" pitchFamily="2" charset="0"/>
                <a:cs typeface="Poppins SemiBold" pitchFamily="2" charset="0"/>
              </a:rPr>
              <a:t>Depotierung</a:t>
            </a:r>
            <a:r>
              <a:rPr lang="sk-SK" sz="2300" b="1" dirty="0">
                <a:solidFill>
                  <a:srgbClr val="004240"/>
                </a:solidFill>
                <a:latin typeface="Poppins SemiBold" pitchFamily="2" charset="0"/>
                <a:cs typeface="Poppins SemiBold" pitchFamily="2" charset="0"/>
              </a:rPr>
              <a:t> von </a:t>
            </a:r>
            <a:r>
              <a:rPr lang="sk-SK" sz="2300" b="1" dirty="0" err="1">
                <a:solidFill>
                  <a:srgbClr val="004240"/>
                </a:solidFill>
                <a:latin typeface="Poppins SemiBold" pitchFamily="2" charset="0"/>
                <a:cs typeface="Poppins SemiBold" pitchFamily="2" charset="0"/>
              </a:rPr>
              <a:t>Waggons</a:t>
            </a:r>
            <a:br>
              <a:rPr lang="sk-SK" sz="2300" b="1" dirty="0">
                <a:solidFill>
                  <a:srgbClr val="004240"/>
                </a:solidFill>
                <a:latin typeface="Poppins SemiBold" pitchFamily="2" charset="0"/>
                <a:cs typeface="Poppins SemiBold" pitchFamily="2" charset="0"/>
              </a:rPr>
            </a:br>
            <a:r>
              <a:rPr lang="sk-SK" sz="1400" b="1" dirty="0" err="1">
                <a:solidFill>
                  <a:srgbClr val="004240"/>
                </a:solidFill>
                <a:latin typeface="Poppins SemiBold" pitchFamily="2" charset="0"/>
                <a:cs typeface="Poppins SemiBold" pitchFamily="2" charset="0"/>
              </a:rPr>
              <a:t>und</a:t>
            </a:r>
            <a:r>
              <a:rPr lang="sk-SK" sz="1400" b="1" dirty="0">
                <a:solidFill>
                  <a:srgbClr val="004240"/>
                </a:solidFill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400" b="1" dirty="0" err="1">
                <a:solidFill>
                  <a:srgbClr val="004240"/>
                </a:solidFill>
                <a:latin typeface="Poppins SemiBold" pitchFamily="2" charset="0"/>
                <a:cs typeface="Poppins SemiBold" pitchFamily="2" charset="0"/>
              </a:rPr>
              <a:t>allgemeine</a:t>
            </a:r>
            <a:r>
              <a:rPr lang="sk-SK" sz="1400" b="1" dirty="0">
                <a:solidFill>
                  <a:srgbClr val="004240"/>
                </a:solidFill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400" b="1" dirty="0" err="1">
                <a:solidFill>
                  <a:srgbClr val="004240"/>
                </a:solidFill>
                <a:latin typeface="Poppins SemiBold" pitchFamily="2" charset="0"/>
                <a:cs typeface="Poppins SemiBold" pitchFamily="2" charset="0"/>
              </a:rPr>
              <a:t>Waggonreparaturen</a:t>
            </a:r>
            <a:endParaRPr lang="sk-SK" sz="2300" b="1" dirty="0">
              <a:solidFill>
                <a:srgbClr val="004240"/>
              </a:solidFill>
              <a:latin typeface="Poppins SemiBold" pitchFamily="2" charset="0"/>
              <a:cs typeface="Poppin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960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E66F016D-893B-6AAD-BB34-49BD1AE587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19"/>
          <a:stretch/>
        </p:blipFill>
        <p:spPr>
          <a:xfrm>
            <a:off x="0" y="-10510"/>
            <a:ext cx="2984500" cy="2637144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72852C55-77D8-06DA-863E-E8FAA60D0D18}"/>
              </a:ext>
            </a:extLst>
          </p:cNvPr>
          <p:cNvSpPr txBox="1"/>
          <p:nvPr/>
        </p:nvSpPr>
        <p:spPr>
          <a:xfrm>
            <a:off x="849527" y="1875736"/>
            <a:ext cx="465516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Der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Produktionsprozess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des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Betriebs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ist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auf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die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Bewertung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des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Zustands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die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Durchführung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von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Inspektionskontrollen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und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Reparaturen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Güterwagen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und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Radsätzen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sowie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die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Erfüllung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der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Anforderungen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externer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Kunden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ausgerichtet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Mit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moderner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technischer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Ausrüstung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fachkundigem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Personal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und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langjähriger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Erfahrung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streben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wir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die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Qualität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und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Zufriedenheit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unserer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Kunden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zu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gewährleisten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 Der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Ablauf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der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Reparatur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von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Güterwagen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und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Radsätzen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wird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die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Anforderungen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des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Kunden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angepasst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und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die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durchgeführte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Wartung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erfolgt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gemäß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geforderten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Vorschriften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</a:t>
            </a: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4A4C85CC-85A3-81DA-EE3B-56855F8839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4215" y="1"/>
            <a:ext cx="5837785" cy="6858000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4BF8BB58-5D32-B7FE-242B-454522970BED}"/>
              </a:ext>
            </a:extLst>
          </p:cNvPr>
          <p:cNvSpPr txBox="1"/>
          <p:nvPr/>
        </p:nvSpPr>
        <p:spPr>
          <a:xfrm>
            <a:off x="849527" y="823907"/>
            <a:ext cx="1818126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dirty="0" err="1">
                <a:solidFill>
                  <a:srgbClr val="014100"/>
                </a:solidFill>
                <a:latin typeface="Poppins SemiBold" pitchFamily="2" charset="0"/>
                <a:cs typeface="Poppins SemiBold" pitchFamily="2" charset="0"/>
              </a:rPr>
              <a:t>Revisionen</a:t>
            </a:r>
            <a:br>
              <a:rPr lang="sk-SK" sz="2300" b="1" dirty="0">
                <a:solidFill>
                  <a:srgbClr val="014100"/>
                </a:solidFill>
                <a:latin typeface="Poppins SemiBold" pitchFamily="2" charset="0"/>
                <a:cs typeface="Poppins SemiBold" pitchFamily="2" charset="0"/>
              </a:rPr>
            </a:br>
            <a:r>
              <a:rPr lang="sk-SK" sz="1400" b="1" dirty="0">
                <a:solidFill>
                  <a:srgbClr val="014100"/>
                </a:solidFill>
                <a:latin typeface="Poppins SemiBold" pitchFamily="2" charset="0"/>
                <a:cs typeface="Poppins SemiBold" pitchFamily="2" charset="0"/>
              </a:rPr>
              <a:t>von </a:t>
            </a:r>
            <a:r>
              <a:rPr lang="sk-SK" sz="1400" b="1" dirty="0" err="1">
                <a:solidFill>
                  <a:srgbClr val="014100"/>
                </a:solidFill>
                <a:latin typeface="Poppins SemiBold" pitchFamily="2" charset="0"/>
                <a:cs typeface="Poppins SemiBold" pitchFamily="2" charset="0"/>
              </a:rPr>
              <a:t>Radsätzen</a:t>
            </a:r>
            <a:endParaRPr lang="sk-SK" sz="2300" b="1" dirty="0">
              <a:solidFill>
                <a:srgbClr val="014100"/>
              </a:solidFill>
              <a:latin typeface="Poppins SemiBold" pitchFamily="2" charset="0"/>
              <a:cs typeface="Poppin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167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>
            <a:extLst>
              <a:ext uri="{FF2B5EF4-FFF2-40B4-BE49-F238E27FC236}">
                <a16:creationId xmlns:a16="http://schemas.microsoft.com/office/drawing/2014/main" id="{DA347402-8BB1-0B3A-719A-583B59118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984B03B2-3B83-FB19-F883-691FF9A96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658" y="3218689"/>
            <a:ext cx="5454330" cy="312964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7CD8EEBF-A8E0-1FA7-BD3D-70EC1F1484F0}"/>
              </a:ext>
            </a:extLst>
          </p:cNvPr>
          <p:cNvSpPr txBox="1"/>
          <p:nvPr/>
        </p:nvSpPr>
        <p:spPr>
          <a:xfrm>
            <a:off x="6096000" y="4666897"/>
            <a:ext cx="48836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b="1" dirty="0" err="1">
                <a:solidFill>
                  <a:schemeClr val="bg1"/>
                </a:solidFill>
                <a:effectLst/>
                <a:latin typeface="Inter" panose="02000503000000020004" pitchFamily="2" charset="0"/>
              </a:rPr>
              <a:t>Vorschrift</a:t>
            </a:r>
            <a:r>
              <a:rPr lang="sk-SK" sz="1600" b="1" dirty="0">
                <a:solidFill>
                  <a:schemeClr val="bg1"/>
                </a:solidFill>
                <a:effectLst/>
                <a:latin typeface="Inter" panose="02000503000000020004" pitchFamily="2" charset="0"/>
              </a:rPr>
              <a:t>	</a:t>
            </a:r>
            <a:r>
              <a:rPr lang="sk-SK" sz="1600" b="1" dirty="0" err="1">
                <a:solidFill>
                  <a:schemeClr val="bg1"/>
                </a:solidFill>
                <a:effectLst/>
                <a:latin typeface="Inter" panose="02000503000000020004" pitchFamily="2" charset="0"/>
              </a:rPr>
              <a:t>Wartungsstufe</a:t>
            </a:r>
            <a:br>
              <a:rPr lang="sk-SK" sz="1600" b="1" dirty="0">
                <a:solidFill>
                  <a:schemeClr val="bg1"/>
                </a:solidFill>
                <a:effectLst/>
                <a:latin typeface="Inter" panose="02000503000000020004" pitchFamily="2" charset="0"/>
              </a:rPr>
            </a:b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</a:rPr>
              <a:t>KVs5-B-2010	DO, DO1, D1, D2, D3, D4, D5</a:t>
            </a:r>
          </a:p>
          <a:p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</a:rPr>
              <a:t>SÚNV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</a:rPr>
              <a:t>Version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</a:rPr>
              <a:t> 4.1	ZSSKC revízia, revízia +</a:t>
            </a:r>
          </a:p>
          <a:p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</a:rPr>
              <a:t>VPI-EMG 04	IS0, IL, IS2, IS3</a:t>
            </a:r>
          </a:p>
          <a:p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</a:rPr>
              <a:t>VPI-EMG 01	IS0, IL, IS2, IS3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123CD3A4-972C-EE4F-FA31-B1BF2A74A148}"/>
              </a:ext>
            </a:extLst>
          </p:cNvPr>
          <p:cNvSpPr txBox="1"/>
          <p:nvPr/>
        </p:nvSpPr>
        <p:spPr>
          <a:xfrm>
            <a:off x="6096001" y="3586283"/>
            <a:ext cx="46741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Die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Wartungsstufen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werden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gemäß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den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Vorschriften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und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dem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festgelegten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Umfang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durchgeführt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: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32A46028-5572-EAF2-F859-A5C3C46BC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3335"/>
            <a:ext cx="647700" cy="1778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63528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ok 19">
            <a:extLst>
              <a:ext uri="{FF2B5EF4-FFF2-40B4-BE49-F238E27FC236}">
                <a16:creationId xmlns:a16="http://schemas.microsoft.com/office/drawing/2014/main" id="{E6BB37CF-BF73-7415-3F30-316DE4041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3868" y="0"/>
            <a:ext cx="1908131" cy="6858000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AE059988-F1C2-DE30-5B86-4E02D0DF8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0283869" cy="6857999"/>
          </a:xfrm>
          <a:prstGeom prst="rect">
            <a:avLst/>
          </a:prstGeom>
          <a:ln w="12700">
            <a:noFill/>
          </a:ln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F2C874C2-62EA-A8E5-F9C0-C36692AC6DA0}"/>
              </a:ext>
            </a:extLst>
          </p:cNvPr>
          <p:cNvSpPr txBox="1"/>
          <p:nvPr/>
        </p:nvSpPr>
        <p:spPr>
          <a:xfrm>
            <a:off x="849527" y="881765"/>
            <a:ext cx="437293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Um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eine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hohe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Qualität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in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unserem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Betrieb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zu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gewährleisten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und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zu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erreichen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,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verwenden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wir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moderne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technische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Ausrüstungen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, CNC-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Bearbeitungsmaschinen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,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Geräte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und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Messtechnik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.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9F7F9A73-7A6E-5D05-84BA-AAB39D54AE79}"/>
              </a:ext>
            </a:extLst>
          </p:cNvPr>
          <p:cNvSpPr txBox="1"/>
          <p:nvPr/>
        </p:nvSpPr>
        <p:spPr>
          <a:xfrm>
            <a:off x="849527" y="2944637"/>
            <a:ext cx="396597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Drehmaschine</a:t>
            </a:r>
            <a:r>
              <a:rPr lang="sk-SK" sz="16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Honor BNC 40120</a:t>
            </a:r>
            <a:b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Drehen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von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Achsen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(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Reparatur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von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Lagerbolzen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Monoblock-Sitz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Sattelring-Sitz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Wellen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)</a:t>
            </a:r>
          </a:p>
          <a:p>
            <a:endParaRPr lang="sk-SK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6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Drehmaschine</a:t>
            </a:r>
            <a:r>
              <a:rPr lang="sk-SK" sz="16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VL 100C</a:t>
            </a:r>
            <a:b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Drehen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von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Radnaben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(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Monoblock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)</a:t>
            </a:r>
          </a:p>
          <a:p>
            <a:endParaRPr lang="sk-SK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6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Drehmaschine</a:t>
            </a:r>
            <a:r>
              <a:rPr lang="sk-SK" sz="16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RAFAMET UBF 112N</a:t>
            </a:r>
            <a:b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Drehen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des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Fahrprofils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des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Radsatzes</a:t>
            </a:r>
            <a:endParaRPr lang="sk-SK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757AA3C3-045F-3E1B-4BAA-FEF719496FD6}"/>
              </a:ext>
            </a:extLst>
          </p:cNvPr>
          <p:cNvSpPr txBox="1"/>
          <p:nvPr/>
        </p:nvSpPr>
        <p:spPr>
          <a:xfrm>
            <a:off x="5491268" y="879352"/>
            <a:ext cx="3965971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Pressmaschine</a:t>
            </a:r>
            <a:r>
              <a:rPr lang="sk-SK" sz="16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VB 02 400t</a:t>
            </a:r>
            <a:b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Trennen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von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Radsätzen</a:t>
            </a:r>
            <a:endParaRPr lang="sk-SK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endParaRPr lang="sk-SK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6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Strahlgerät</a:t>
            </a:r>
            <a:r>
              <a:rPr lang="sk-SK" sz="16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TTK - SAF</a:t>
            </a:r>
            <a:b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Reinigung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und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Entfernung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von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Verunreinigungen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von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Radsätzen</a:t>
            </a:r>
            <a:endParaRPr lang="sk-SK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endParaRPr lang="sk-SK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6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Lackier</a:t>
            </a:r>
            <a:r>
              <a:rPr lang="sk-SK" sz="16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- </a:t>
            </a:r>
            <a:r>
              <a:rPr lang="sk-SK" sz="16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und</a:t>
            </a:r>
            <a:r>
              <a:rPr lang="sk-SK" sz="16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Trockenraum</a:t>
            </a:r>
            <a:r>
              <a:rPr lang="sk-SK" sz="16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VERTA</a:t>
            </a:r>
            <a:b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Oberflächenbehandlung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von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Radsätzen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(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Lackieren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und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Trocknen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)</a:t>
            </a:r>
          </a:p>
          <a:p>
            <a:endParaRPr lang="sk-SK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6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NDT-</a:t>
            </a:r>
            <a:r>
              <a:rPr lang="sk-SK" sz="16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Gerät</a:t>
            </a:r>
            <a:r>
              <a:rPr lang="sk-SK" sz="16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MZZD-2500-R</a:t>
            </a:r>
            <a:b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Zur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Überprüfung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von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Radsätzen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ermöglicht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Tests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mit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und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ohne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Monoblock</a:t>
            </a:r>
            <a:endParaRPr lang="sk-SK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endParaRPr lang="sk-SK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4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Gerät</a:t>
            </a:r>
            <a:r>
              <a:rPr lang="sk-SK" sz="1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4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zur</a:t>
            </a:r>
            <a:r>
              <a:rPr lang="sk-SK" sz="1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4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Demontage</a:t>
            </a:r>
            <a:r>
              <a:rPr lang="sk-SK" sz="1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4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und</a:t>
            </a:r>
            <a:r>
              <a:rPr lang="sk-SK" sz="1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4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Montage</a:t>
            </a:r>
            <a:r>
              <a:rPr lang="sk-SK" sz="1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von </a:t>
            </a:r>
            <a:r>
              <a:rPr lang="sk-SK" sz="14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Lagerräumen</a:t>
            </a:r>
            <a:r>
              <a:rPr lang="sk-SK" sz="1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, </a:t>
            </a:r>
            <a:r>
              <a:rPr lang="sk-SK" sz="14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Lagern</a:t>
            </a:r>
            <a:r>
              <a:rPr lang="sk-SK" sz="1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4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und</a:t>
            </a:r>
            <a:r>
              <a:rPr lang="sk-SK" sz="1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4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Lagerringen</a:t>
            </a:r>
            <a:endParaRPr lang="sk-SK" sz="1400" b="1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D4F16A60-0B6D-DD6D-A33D-74CC63BE6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3335"/>
            <a:ext cx="647700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11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2EDCC50C-FAD2-4A10-39BA-A7370FB17C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19"/>
          <a:stretch/>
        </p:blipFill>
        <p:spPr>
          <a:xfrm>
            <a:off x="0" y="0"/>
            <a:ext cx="2984500" cy="2637144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4FD206B0-8DDC-E8DF-05D4-944700B7A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4835" y="224590"/>
            <a:ext cx="1886309" cy="6633412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FE117C13-D411-0292-4BC0-5F572A771347}"/>
              </a:ext>
            </a:extLst>
          </p:cNvPr>
          <p:cNvSpPr txBox="1"/>
          <p:nvPr/>
        </p:nvSpPr>
        <p:spPr>
          <a:xfrm>
            <a:off x="5547360" y="1098057"/>
            <a:ext cx="43729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 err="1">
                <a:effectLst/>
                <a:latin typeface="Poppins SemiBold" pitchFamily="2" charset="0"/>
                <a:cs typeface="Poppins SemiBold" pitchFamily="2" charset="0"/>
              </a:rPr>
              <a:t>Empfang</a:t>
            </a:r>
            <a:r>
              <a:rPr lang="sk-SK" b="1" dirty="0"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effectLst/>
                <a:latin typeface="Poppins SemiBold" pitchFamily="2" charset="0"/>
                <a:cs typeface="Poppins SemiBold" pitchFamily="2" charset="0"/>
              </a:rPr>
              <a:t>und</a:t>
            </a:r>
            <a:r>
              <a:rPr lang="sk-SK" b="1" dirty="0"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effectLst/>
                <a:latin typeface="Poppins SemiBold" pitchFamily="2" charset="0"/>
                <a:cs typeface="Poppins SemiBold" pitchFamily="2" charset="0"/>
              </a:rPr>
              <a:t>Eingangskontrolle</a:t>
            </a:r>
            <a:endParaRPr lang="sk-SK" b="1" dirty="0">
              <a:effectLst/>
              <a:latin typeface="Poppins SemiBold" pitchFamily="2" charset="0"/>
              <a:cs typeface="Poppins SemiBold" pitchFamily="2" charset="0"/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499EEB76-6381-2CCC-A0F6-5922101B1547}"/>
              </a:ext>
            </a:extLst>
          </p:cNvPr>
          <p:cNvSpPr txBox="1"/>
          <p:nvPr/>
        </p:nvSpPr>
        <p:spPr>
          <a:xfrm>
            <a:off x="5547360" y="1534864"/>
            <a:ext cx="597408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Jeder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Waggon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der in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unseren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Betrieb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kommt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wird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gründlich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registriert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und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in das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Wartungsverfolgungssystem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aufgenommen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</a:t>
            </a:r>
          </a:p>
          <a:p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Unsere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Techniker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führen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eine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Eingangskontrolle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des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Waggons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durch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um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alle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offensichtlichen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Beschädigungen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oder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Abnutzungen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zu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identifizieren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Diese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Kontrolle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umfasst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die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Überprüfung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der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Radsätze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Achsen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Fahrgestelle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Waggonaufbauten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und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Bremskomponenten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</a:t>
            </a: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040B1824-6AFB-3850-DAF6-25F1AECE6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4834" y="1154767"/>
            <a:ext cx="1886309" cy="78054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40E6B269-67D4-2674-2948-ACA6CF902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4834" y="4094356"/>
            <a:ext cx="1886309" cy="78054"/>
          </a:xfrm>
          <a:prstGeom prst="rect">
            <a:avLst/>
          </a:prstGeom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2A114B97-1841-FFA9-E1C0-11ED534D9539}"/>
              </a:ext>
            </a:extLst>
          </p:cNvPr>
          <p:cNvSpPr txBox="1"/>
          <p:nvPr/>
        </p:nvSpPr>
        <p:spPr>
          <a:xfrm>
            <a:off x="5547360" y="4095329"/>
            <a:ext cx="53705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 err="1">
                <a:solidFill>
                  <a:srgbClr val="373937"/>
                </a:solidFill>
                <a:effectLst/>
                <a:latin typeface="Poppins" pitchFamily="2" charset="0"/>
              </a:rPr>
              <a:t>Demontage</a:t>
            </a:r>
            <a:r>
              <a:rPr lang="sk-SK" b="1" dirty="0">
                <a:solidFill>
                  <a:srgbClr val="373937"/>
                </a:solidFill>
                <a:effectLst/>
                <a:latin typeface="Poppins" pitchFamily="2" charset="0"/>
              </a:rPr>
              <a:t> </a:t>
            </a:r>
            <a:r>
              <a:rPr lang="sk-SK" b="1" dirty="0" err="1">
                <a:solidFill>
                  <a:srgbClr val="373937"/>
                </a:solidFill>
                <a:effectLst/>
                <a:latin typeface="Poppins" pitchFamily="2" charset="0"/>
              </a:rPr>
              <a:t>und</a:t>
            </a:r>
            <a:r>
              <a:rPr lang="sk-SK" b="1" dirty="0">
                <a:solidFill>
                  <a:srgbClr val="373937"/>
                </a:solidFill>
                <a:effectLst/>
                <a:latin typeface="Poppins" pitchFamily="2" charset="0"/>
              </a:rPr>
              <a:t> </a:t>
            </a:r>
            <a:r>
              <a:rPr lang="sk-SK" b="1" dirty="0" err="1">
                <a:solidFill>
                  <a:srgbClr val="373937"/>
                </a:solidFill>
                <a:effectLst/>
                <a:latin typeface="Poppins" pitchFamily="2" charset="0"/>
              </a:rPr>
              <a:t>detaillierte</a:t>
            </a:r>
            <a:r>
              <a:rPr lang="sk-SK" b="1" dirty="0">
                <a:solidFill>
                  <a:srgbClr val="373937"/>
                </a:solidFill>
                <a:effectLst/>
                <a:latin typeface="Poppins" pitchFamily="2" charset="0"/>
              </a:rPr>
              <a:t> </a:t>
            </a:r>
            <a:r>
              <a:rPr lang="sk-SK" b="1" dirty="0" err="1">
                <a:solidFill>
                  <a:srgbClr val="373937"/>
                </a:solidFill>
                <a:effectLst/>
                <a:latin typeface="Poppins" pitchFamily="2" charset="0"/>
              </a:rPr>
              <a:t>Diagnose</a:t>
            </a:r>
            <a:endParaRPr lang="sk-SK" dirty="0">
              <a:solidFill>
                <a:srgbClr val="373937"/>
              </a:solidFill>
              <a:effectLst/>
              <a:latin typeface="Poppins SemiBold" pitchFamily="2" charset="0"/>
            </a:endParaRP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CF1413AB-0450-D2D9-996C-BC45F6932E4B}"/>
              </a:ext>
            </a:extLst>
          </p:cNvPr>
          <p:cNvSpPr txBox="1"/>
          <p:nvPr/>
        </p:nvSpPr>
        <p:spPr>
          <a:xfrm>
            <a:off x="5547360" y="4532136"/>
            <a:ext cx="617524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Der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Waggon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wird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in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seine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einzelnen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Komponenten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zerlegt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was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eine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detaillierte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Kontrolle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jedes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Teils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ermöglicht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Wir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verwenden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fortschrittliche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Diagnosewerkzeuge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und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-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methoden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um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Zustand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jeder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Komponente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zu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bewerten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Dies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umfasst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zerstörungsfreie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Prüfungen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Ultraschalluntersuchungen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visuelle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Inspektionen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und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weitere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spezialisierte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Techniken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</a:t>
            </a: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910DE64B-8164-587B-A6B7-B436A8ED5215}"/>
              </a:ext>
            </a:extLst>
          </p:cNvPr>
          <p:cNvSpPr txBox="1"/>
          <p:nvPr/>
        </p:nvSpPr>
        <p:spPr>
          <a:xfrm>
            <a:off x="849527" y="823907"/>
            <a:ext cx="1818126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dirty="0" err="1">
                <a:solidFill>
                  <a:srgbClr val="014100"/>
                </a:solidFill>
                <a:latin typeface="Poppins SemiBold" pitchFamily="2" charset="0"/>
                <a:cs typeface="Poppins SemiBold" pitchFamily="2" charset="0"/>
              </a:rPr>
              <a:t>Revisionen</a:t>
            </a:r>
            <a:br>
              <a:rPr lang="sk-SK" sz="2300" b="1" dirty="0">
                <a:solidFill>
                  <a:srgbClr val="014100"/>
                </a:solidFill>
                <a:latin typeface="Poppins SemiBold" pitchFamily="2" charset="0"/>
                <a:cs typeface="Poppins SemiBold" pitchFamily="2" charset="0"/>
              </a:rPr>
            </a:br>
            <a:r>
              <a:rPr lang="sk-SK" sz="1400" b="1" dirty="0">
                <a:solidFill>
                  <a:srgbClr val="014100"/>
                </a:solidFill>
                <a:latin typeface="Poppins SemiBold" pitchFamily="2" charset="0"/>
                <a:cs typeface="Poppins SemiBold" pitchFamily="2" charset="0"/>
              </a:rPr>
              <a:t>von </a:t>
            </a:r>
            <a:r>
              <a:rPr lang="sk-SK" sz="1400" b="1" dirty="0" err="1">
                <a:solidFill>
                  <a:srgbClr val="014100"/>
                </a:solidFill>
                <a:latin typeface="Poppins SemiBold" pitchFamily="2" charset="0"/>
                <a:cs typeface="Poppins SemiBold" pitchFamily="2" charset="0"/>
              </a:rPr>
              <a:t>Güterwagen</a:t>
            </a:r>
            <a:endParaRPr lang="sk-SK" sz="2300" b="1" dirty="0">
              <a:solidFill>
                <a:srgbClr val="014100"/>
              </a:solidFill>
              <a:latin typeface="Poppins SemiBold" pitchFamily="2" charset="0"/>
              <a:cs typeface="Poppin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770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5800EE56-056F-D657-D79F-8CBCA1B10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4834" y="-1"/>
            <a:ext cx="1886309" cy="6858001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1BC34DF9-6E93-49FF-001D-34A4CA398628}"/>
              </a:ext>
            </a:extLst>
          </p:cNvPr>
          <p:cNvSpPr txBox="1"/>
          <p:nvPr/>
        </p:nvSpPr>
        <p:spPr>
          <a:xfrm>
            <a:off x="5547360" y="443517"/>
            <a:ext cx="54437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 err="1">
                <a:solidFill>
                  <a:srgbClr val="373937"/>
                </a:solidFill>
                <a:effectLst/>
                <a:latin typeface="Poppins" pitchFamily="2" charset="0"/>
              </a:rPr>
              <a:t>Reparatur</a:t>
            </a:r>
            <a:r>
              <a:rPr lang="sk-SK" b="1" dirty="0">
                <a:solidFill>
                  <a:srgbClr val="373937"/>
                </a:solidFill>
                <a:effectLst/>
                <a:latin typeface="Poppins" pitchFamily="2" charset="0"/>
              </a:rPr>
              <a:t> </a:t>
            </a:r>
            <a:r>
              <a:rPr lang="sk-SK" b="1" dirty="0" err="1">
                <a:solidFill>
                  <a:srgbClr val="373937"/>
                </a:solidFill>
                <a:effectLst/>
                <a:latin typeface="Poppins" pitchFamily="2" charset="0"/>
              </a:rPr>
              <a:t>und</a:t>
            </a:r>
            <a:r>
              <a:rPr lang="sk-SK" b="1" dirty="0">
                <a:solidFill>
                  <a:srgbClr val="373937"/>
                </a:solidFill>
                <a:effectLst/>
                <a:latin typeface="Poppins" pitchFamily="2" charset="0"/>
              </a:rPr>
              <a:t> </a:t>
            </a:r>
            <a:r>
              <a:rPr lang="sk-SK" b="1" dirty="0" err="1">
                <a:solidFill>
                  <a:srgbClr val="373937"/>
                </a:solidFill>
                <a:effectLst/>
                <a:latin typeface="Poppins" pitchFamily="2" charset="0"/>
              </a:rPr>
              <a:t>Austausch</a:t>
            </a:r>
            <a:br>
              <a:rPr lang="sk-SK" b="1" dirty="0">
                <a:solidFill>
                  <a:srgbClr val="373937"/>
                </a:solidFill>
                <a:effectLst/>
                <a:latin typeface="Poppins" pitchFamily="2" charset="0"/>
              </a:rPr>
            </a:br>
            <a:r>
              <a:rPr lang="sk-SK" b="1" dirty="0">
                <a:solidFill>
                  <a:srgbClr val="373937"/>
                </a:solidFill>
                <a:effectLst/>
                <a:latin typeface="Poppins" pitchFamily="2" charset="0"/>
              </a:rPr>
              <a:t>von </a:t>
            </a:r>
            <a:r>
              <a:rPr lang="sk-SK" b="1" dirty="0" err="1">
                <a:solidFill>
                  <a:srgbClr val="373937"/>
                </a:solidFill>
                <a:effectLst/>
                <a:latin typeface="Poppins" pitchFamily="2" charset="0"/>
              </a:rPr>
              <a:t>Komponenten</a:t>
            </a:r>
            <a:endParaRPr lang="sk-SK" dirty="0">
              <a:solidFill>
                <a:srgbClr val="373937"/>
              </a:solidFill>
              <a:effectLst/>
              <a:latin typeface="Poppins SemiBold" pitchFamily="2" charset="0"/>
            </a:endParaRP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42966C17-CD2C-2EA1-9F7A-FF5B749C12F5}"/>
              </a:ext>
            </a:extLst>
          </p:cNvPr>
          <p:cNvSpPr txBox="1"/>
          <p:nvPr/>
        </p:nvSpPr>
        <p:spPr>
          <a:xfrm>
            <a:off x="5547360" y="1132465"/>
            <a:ext cx="628497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Nach der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Identifizierung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beschädigter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oder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abgenutzter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Teile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führen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unsere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Fachleute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die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notwendigen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Reparaturen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durch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Dies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kann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Schweißen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Schleifen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Überholung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und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andere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spezialisierte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Reparaturen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umfassen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wie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die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Reparatur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von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Bremsschiebern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Bremskomponenten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das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Wiegen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von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Federn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und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Federbeinen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oder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die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Reparatur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von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Fahrgestellen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Wenn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einige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Teile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nicht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repariert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werden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können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ersetzen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wir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sie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durch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neue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Teile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gemäß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Hersteller-Spezifikationen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B9146612-EA5B-8D92-7F8C-A516D416B3CC}"/>
              </a:ext>
            </a:extLst>
          </p:cNvPr>
          <p:cNvSpPr txBox="1"/>
          <p:nvPr/>
        </p:nvSpPr>
        <p:spPr>
          <a:xfrm>
            <a:off x="5547360" y="3423131"/>
            <a:ext cx="43729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 err="1">
                <a:effectLst/>
                <a:latin typeface="Poppins SemiBold" pitchFamily="2" charset="0"/>
                <a:cs typeface="Poppins SemiBold" pitchFamily="2" charset="0"/>
              </a:rPr>
              <a:t>Montage</a:t>
            </a:r>
            <a:r>
              <a:rPr lang="sk-SK" b="1" dirty="0"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effectLst/>
                <a:latin typeface="Poppins SemiBold" pitchFamily="2" charset="0"/>
                <a:cs typeface="Poppins SemiBold" pitchFamily="2" charset="0"/>
              </a:rPr>
              <a:t>und</a:t>
            </a:r>
            <a:r>
              <a:rPr lang="sk-SK" b="1" dirty="0"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effectLst/>
                <a:latin typeface="Poppins SemiBold" pitchFamily="2" charset="0"/>
                <a:cs typeface="Poppins SemiBold" pitchFamily="2" charset="0"/>
              </a:rPr>
              <a:t>Fertigstellung</a:t>
            </a:r>
            <a:endParaRPr lang="sk-SK" b="1" dirty="0">
              <a:effectLst/>
              <a:latin typeface="Poppins SemiBold" pitchFamily="2" charset="0"/>
              <a:cs typeface="Poppins SemiBold" pitchFamily="2" charset="0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D8BAE839-32A4-A9FB-5D76-2B9388B71128}"/>
              </a:ext>
            </a:extLst>
          </p:cNvPr>
          <p:cNvSpPr txBox="1"/>
          <p:nvPr/>
        </p:nvSpPr>
        <p:spPr>
          <a:xfrm>
            <a:off x="5547360" y="3859938"/>
            <a:ext cx="628497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Nach der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Reparatur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und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dem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Austausch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von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Komponenten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werden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alle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Teile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wieder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zusammengebaut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Unsere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Techniker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stellen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sicher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dass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alle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Teile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korrekt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montiert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überprüft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und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fehlerfrei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funktionieren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Wir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führen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die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Oberflächenbehandlung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des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Waggons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gemäß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dem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technologischen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Verfahren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durch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und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montieren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anschließend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Waggon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der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dann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einer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Endkontrolle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unterzogen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wird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um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sicherzustellen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dass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alle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Reparaturen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höchsten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Standards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entsprechen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Dies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umfasst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die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Überprüfung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der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Funktionalität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der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Bremsen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der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Federung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und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anderer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kritischer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Systeme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8D84C590-5C2E-EAF2-F942-081097422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834" y="468431"/>
            <a:ext cx="1886309" cy="78054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85726F75-6804-A219-40A2-CD543FED8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834" y="3429000"/>
            <a:ext cx="1886309" cy="7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85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DB632-8D01-56D6-4345-2EA786CC3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062F49D2-13A9-6156-347D-6AA4BE655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4834" y="-1"/>
            <a:ext cx="1886309" cy="3429001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E418E11E-D27D-922E-5157-BE2C17C19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834" y="468431"/>
            <a:ext cx="1886309" cy="78054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59CC6152-1D3A-A8D3-FADE-4AA82EEB0444}"/>
              </a:ext>
            </a:extLst>
          </p:cNvPr>
          <p:cNvSpPr txBox="1"/>
          <p:nvPr/>
        </p:nvSpPr>
        <p:spPr>
          <a:xfrm>
            <a:off x="5547360" y="468431"/>
            <a:ext cx="5443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 err="1">
                <a:solidFill>
                  <a:srgbClr val="373937"/>
                </a:solidFill>
                <a:effectLst/>
                <a:latin typeface="Poppins SemiBold" pitchFamily="2" charset="0"/>
                <a:cs typeface="Poppins SemiBold" pitchFamily="2" charset="0"/>
              </a:rPr>
              <a:t>Abschließende</a:t>
            </a:r>
            <a:r>
              <a:rPr lang="sk-SK" b="1" dirty="0">
                <a:solidFill>
                  <a:srgbClr val="373937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373937"/>
                </a:solidFill>
                <a:effectLst/>
                <a:latin typeface="Poppins SemiBold" pitchFamily="2" charset="0"/>
                <a:cs typeface="Poppins SemiBold" pitchFamily="2" charset="0"/>
              </a:rPr>
              <a:t>Kontrolle</a:t>
            </a:r>
            <a:r>
              <a:rPr lang="sk-SK" b="1" dirty="0">
                <a:solidFill>
                  <a:srgbClr val="373937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373937"/>
                </a:solidFill>
                <a:effectLst/>
                <a:latin typeface="Poppins SemiBold" pitchFamily="2" charset="0"/>
                <a:cs typeface="Poppins SemiBold" pitchFamily="2" charset="0"/>
              </a:rPr>
              <a:t>und</a:t>
            </a:r>
            <a:r>
              <a:rPr lang="sk-SK" b="1" dirty="0">
                <a:solidFill>
                  <a:srgbClr val="373937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373937"/>
                </a:solidFill>
                <a:effectLst/>
                <a:latin typeface="Poppins SemiBold" pitchFamily="2" charset="0"/>
                <a:cs typeface="Poppins SemiBold" pitchFamily="2" charset="0"/>
              </a:rPr>
              <a:t>Übergabe</a:t>
            </a:r>
            <a:endParaRPr lang="sk-SK" b="1" dirty="0">
              <a:solidFill>
                <a:srgbClr val="373937"/>
              </a:solidFill>
              <a:effectLst/>
              <a:latin typeface="Poppins SemiBold" pitchFamily="2" charset="0"/>
              <a:cs typeface="Poppins SemiBold" pitchFamily="2" charset="0"/>
            </a:endParaRP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45F7D300-F337-C48A-4D26-297FEEEB153F}"/>
              </a:ext>
            </a:extLst>
          </p:cNvPr>
          <p:cNvSpPr txBox="1"/>
          <p:nvPr/>
        </p:nvSpPr>
        <p:spPr>
          <a:xfrm>
            <a:off x="5547360" y="905238"/>
            <a:ext cx="569976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Unsere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Techniker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führen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eine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Endkontrolle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durch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die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die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Überprüfung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aller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durchgeführten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Arbeiten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und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die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Sicherstellung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umfasst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dass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alle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Komponenten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ordnungsgemäß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funktionieren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Wir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erstellen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eine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detaillierte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Dokumentation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über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alle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durchgeführten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Reparaturen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und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Anpassungen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die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dem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Kunden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für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dessen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Bedürfnisse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zur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Verfügung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gestellt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wird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 Nach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erfolgreichem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Abschluss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aller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Kontrollen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ist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der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Waggon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bereit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zur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Übergabe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Kunden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wir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über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alle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durchgeführten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Arbeiten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informieren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und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Empfehlungen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für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die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zukünftige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Wartung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geben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5014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ok 16">
            <a:extLst>
              <a:ext uri="{FF2B5EF4-FFF2-40B4-BE49-F238E27FC236}">
                <a16:creationId xmlns:a16="http://schemas.microsoft.com/office/drawing/2014/main" id="{14F785C5-F818-3D7C-40FE-FB7FD5DC4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889" y="293016"/>
            <a:ext cx="3410425" cy="6275184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62B8F008-EBBA-3BED-23CD-693084C0C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160" y="293016"/>
            <a:ext cx="7694943" cy="1156464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8AEA0054-D4B1-89CF-0240-CA17851F1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5155" y="1572696"/>
            <a:ext cx="7694950" cy="1156464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92B535A7-0399-41D7-C285-EC545CB6D7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5155" y="2852376"/>
            <a:ext cx="7694950" cy="1156464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E6F5485F-E8C1-C7CA-AC94-4C92001695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5153" y="4132056"/>
            <a:ext cx="7694950" cy="1156464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1910DCE4-D9D3-D895-5AE5-99010133D0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5153" y="5411736"/>
            <a:ext cx="7694950" cy="1156464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DDCBFAF6-73A6-9093-804B-7A29D05D2F71}"/>
              </a:ext>
            </a:extLst>
          </p:cNvPr>
          <p:cNvSpPr txBox="1"/>
          <p:nvPr/>
        </p:nvSpPr>
        <p:spPr>
          <a:xfrm>
            <a:off x="4378212" y="489360"/>
            <a:ext cx="181652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dirty="0" err="1">
                <a:solidFill>
                  <a:srgbClr val="FFE0E1"/>
                </a:solidFill>
                <a:latin typeface="Poppins SemiBold" pitchFamily="2" charset="0"/>
                <a:cs typeface="Poppins SemiBold" pitchFamily="2" charset="0"/>
              </a:rPr>
              <a:t>Produktion</a:t>
            </a:r>
            <a:endParaRPr lang="sk-SK" sz="2300" b="1" dirty="0">
              <a:solidFill>
                <a:srgbClr val="FFE0E1"/>
              </a:solidFill>
              <a:latin typeface="Poppins SemiBold" pitchFamily="2" charset="0"/>
              <a:cs typeface="Poppins SemiBold" pitchFamily="2" charset="0"/>
            </a:endParaRP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EDFE1BAD-0E4F-D1A5-DB24-06BD89770707}"/>
              </a:ext>
            </a:extLst>
          </p:cNvPr>
          <p:cNvSpPr txBox="1"/>
          <p:nvPr/>
        </p:nvSpPr>
        <p:spPr>
          <a:xfrm>
            <a:off x="4378212" y="1769040"/>
            <a:ext cx="269016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dirty="0">
                <a:solidFill>
                  <a:srgbClr val="F1E1FF"/>
                </a:solidFill>
                <a:latin typeface="Poppins SemiBold" pitchFamily="2" charset="0"/>
                <a:cs typeface="Poppins SemiBold" pitchFamily="2" charset="0"/>
              </a:rPr>
              <a:t>Vor-</a:t>
            </a:r>
            <a:r>
              <a:rPr lang="sk-SK" sz="2300" b="1" dirty="0" err="1">
                <a:solidFill>
                  <a:srgbClr val="F1E1FF"/>
                </a:solidFill>
                <a:latin typeface="Poppins SemiBold" pitchFamily="2" charset="0"/>
                <a:cs typeface="Poppins SemiBold" pitchFamily="2" charset="0"/>
              </a:rPr>
              <a:t>Ort</a:t>
            </a:r>
            <a:r>
              <a:rPr lang="sk-SK" sz="2300" b="1" dirty="0">
                <a:solidFill>
                  <a:srgbClr val="F1E1FF"/>
                </a:solidFill>
                <a:latin typeface="Poppins SemiBold" pitchFamily="2" charset="0"/>
                <a:cs typeface="Poppins SemiBold" pitchFamily="2" charset="0"/>
              </a:rPr>
              <a:t>-Service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C53130C1-0AF4-35AE-0CFD-2A755594A0F6}"/>
              </a:ext>
            </a:extLst>
          </p:cNvPr>
          <p:cNvSpPr txBox="1"/>
          <p:nvPr/>
        </p:nvSpPr>
        <p:spPr>
          <a:xfrm>
            <a:off x="4378212" y="3068444"/>
            <a:ext cx="265489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dirty="0" err="1">
                <a:solidFill>
                  <a:srgbClr val="DEE7FF"/>
                </a:solidFill>
                <a:latin typeface="Poppins SemiBold" pitchFamily="2" charset="0"/>
                <a:cs typeface="Poppins SemiBold" pitchFamily="2" charset="0"/>
              </a:rPr>
              <a:t>Zerstörungsfreie</a:t>
            </a:r>
            <a:endParaRPr lang="sk-SK" sz="2300" b="1" dirty="0">
              <a:solidFill>
                <a:srgbClr val="DEE7FF"/>
              </a:solidFill>
              <a:latin typeface="Poppins SemiBold" pitchFamily="2" charset="0"/>
              <a:cs typeface="Poppins SemiBold" pitchFamily="2" charset="0"/>
            </a:endParaRPr>
          </a:p>
          <a:p>
            <a:r>
              <a:rPr lang="sk-SK" sz="2300" b="1" dirty="0" err="1">
                <a:solidFill>
                  <a:srgbClr val="DEE7FF"/>
                </a:solidFill>
                <a:latin typeface="Poppins SemiBold" pitchFamily="2" charset="0"/>
                <a:cs typeface="Poppins SemiBold" pitchFamily="2" charset="0"/>
              </a:rPr>
              <a:t>Prüfung</a:t>
            </a:r>
            <a:endParaRPr lang="sk-SK" sz="2300" b="1" dirty="0">
              <a:solidFill>
                <a:srgbClr val="DEE7FF"/>
              </a:solidFill>
              <a:latin typeface="Poppins SemiBold" pitchFamily="2" charset="0"/>
              <a:cs typeface="Poppins SemiBold" pitchFamily="2" charset="0"/>
            </a:endParaRP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76B0A92A-82C2-C2D4-02A6-4E6908C1183C}"/>
              </a:ext>
            </a:extLst>
          </p:cNvPr>
          <p:cNvSpPr txBox="1"/>
          <p:nvPr/>
        </p:nvSpPr>
        <p:spPr>
          <a:xfrm>
            <a:off x="4378212" y="4334750"/>
            <a:ext cx="205537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dirty="0" err="1">
                <a:solidFill>
                  <a:srgbClr val="DEFFFF"/>
                </a:solidFill>
                <a:latin typeface="Poppins SemiBold" pitchFamily="2" charset="0"/>
                <a:cs typeface="Poppins SemiBold" pitchFamily="2" charset="0"/>
              </a:rPr>
              <a:t>Depotierung</a:t>
            </a:r>
            <a:endParaRPr lang="sk-SK" sz="2300" b="1" dirty="0">
              <a:solidFill>
                <a:srgbClr val="DEFFFF"/>
              </a:solidFill>
              <a:latin typeface="Poppins SemiBold" pitchFamily="2" charset="0"/>
              <a:cs typeface="Poppins SemiBold" pitchFamily="2" charset="0"/>
            </a:endParaRP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84C90BD4-A199-40EE-EFDE-781EEA5DEBFB}"/>
              </a:ext>
            </a:extLst>
          </p:cNvPr>
          <p:cNvSpPr txBox="1"/>
          <p:nvPr/>
        </p:nvSpPr>
        <p:spPr>
          <a:xfrm>
            <a:off x="4378212" y="5648150"/>
            <a:ext cx="181812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dirty="0" err="1">
                <a:solidFill>
                  <a:srgbClr val="E2FFE2"/>
                </a:solidFill>
                <a:latin typeface="Poppins SemiBold" pitchFamily="2" charset="0"/>
                <a:cs typeface="Poppins SemiBold" pitchFamily="2" charset="0"/>
              </a:rPr>
              <a:t>Revisionen</a:t>
            </a:r>
            <a:endParaRPr lang="sk-SK" sz="2300" b="1" dirty="0">
              <a:solidFill>
                <a:srgbClr val="E2FFE2"/>
              </a:solidFill>
              <a:latin typeface="Poppins SemiBold" pitchFamily="2" charset="0"/>
              <a:cs typeface="Poppin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998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E03E97C5-C008-1EC5-7768-66CA93EC66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19"/>
          <a:stretch/>
        </p:blipFill>
        <p:spPr>
          <a:xfrm>
            <a:off x="0" y="0"/>
            <a:ext cx="2984500" cy="2637144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E7573F5F-21B4-7504-5EA3-509C954E423F}"/>
              </a:ext>
            </a:extLst>
          </p:cNvPr>
          <p:cNvSpPr txBox="1"/>
          <p:nvPr/>
        </p:nvSpPr>
        <p:spPr>
          <a:xfrm>
            <a:off x="849527" y="823907"/>
            <a:ext cx="175400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dirty="0" err="1">
                <a:solidFill>
                  <a:srgbClr val="412300"/>
                </a:solidFill>
                <a:latin typeface="Poppins SemiBold" pitchFamily="2" charset="0"/>
                <a:cs typeface="Poppins SemiBold" pitchFamily="2" charset="0"/>
              </a:rPr>
              <a:t>Zertifikate</a:t>
            </a:r>
            <a:endParaRPr lang="sk-SK" sz="2300" b="1" dirty="0">
              <a:solidFill>
                <a:srgbClr val="412300"/>
              </a:solidFill>
              <a:latin typeface="Poppins SemiBold" pitchFamily="2" charset="0"/>
              <a:cs typeface="Poppins SemiBold" pitchFamily="2" charset="0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D9150FE-76C1-606B-DB7E-AD630D8C8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140" y="1402342"/>
            <a:ext cx="3365500" cy="481400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12982A1B-4FBA-48C4-0118-97FA888CB28A}"/>
              </a:ext>
            </a:extLst>
          </p:cNvPr>
          <p:cNvSpPr txBox="1"/>
          <p:nvPr/>
        </p:nvSpPr>
        <p:spPr>
          <a:xfrm>
            <a:off x="1002303" y="1518186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ISO 9001:2016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7777C623-7A39-9DEA-B46F-0185623B3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140" y="1962515"/>
            <a:ext cx="3365500" cy="481400"/>
          </a:xfrm>
          <a:prstGeom prst="rect">
            <a:avLst/>
          </a:prstGeom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42ADE6AA-2C2D-4D03-80E3-F46272CC3508}"/>
              </a:ext>
            </a:extLst>
          </p:cNvPr>
          <p:cNvSpPr txBox="1"/>
          <p:nvPr/>
        </p:nvSpPr>
        <p:spPr>
          <a:xfrm>
            <a:off x="1002303" y="2078359"/>
            <a:ext cx="13131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ISO 45001:2019</a:t>
            </a:r>
          </a:p>
        </p:txBody>
      </p:sp>
      <p:pic>
        <p:nvPicPr>
          <p:cNvPr id="32" name="Obrázok 31">
            <a:extLst>
              <a:ext uri="{FF2B5EF4-FFF2-40B4-BE49-F238E27FC236}">
                <a16:creationId xmlns:a16="http://schemas.microsoft.com/office/drawing/2014/main" id="{9CC9C3AD-B118-D3C9-AED1-21E831B71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140" y="2522688"/>
            <a:ext cx="3365500" cy="481400"/>
          </a:xfrm>
          <a:prstGeom prst="rect">
            <a:avLst/>
          </a:prstGeom>
        </p:spPr>
      </p:pic>
      <p:sp>
        <p:nvSpPr>
          <p:cNvPr id="33" name="BlokTextu 32">
            <a:extLst>
              <a:ext uri="{FF2B5EF4-FFF2-40B4-BE49-F238E27FC236}">
                <a16:creationId xmlns:a16="http://schemas.microsoft.com/office/drawing/2014/main" id="{4B6B3824-56E9-18C2-76AF-8F6A43B1857F}"/>
              </a:ext>
            </a:extLst>
          </p:cNvPr>
          <p:cNvSpPr txBox="1"/>
          <p:nvPr/>
        </p:nvSpPr>
        <p:spPr>
          <a:xfrm>
            <a:off x="1002303" y="2638532"/>
            <a:ext cx="2353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DIN EN 15085-2 CL1 - Šurany</a:t>
            </a:r>
          </a:p>
        </p:txBody>
      </p:sp>
      <p:pic>
        <p:nvPicPr>
          <p:cNvPr id="34" name="Obrázok 33">
            <a:extLst>
              <a:ext uri="{FF2B5EF4-FFF2-40B4-BE49-F238E27FC236}">
                <a16:creationId xmlns:a16="http://schemas.microsoft.com/office/drawing/2014/main" id="{FB6F7718-15D4-FB52-A184-BA60C5747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140" y="3082861"/>
            <a:ext cx="3365500" cy="665956"/>
          </a:xfrm>
          <a:prstGeom prst="rect">
            <a:avLst/>
          </a:prstGeom>
        </p:spPr>
      </p:pic>
      <p:sp>
        <p:nvSpPr>
          <p:cNvPr id="35" name="BlokTextu 34">
            <a:extLst>
              <a:ext uri="{FF2B5EF4-FFF2-40B4-BE49-F238E27FC236}">
                <a16:creationId xmlns:a16="http://schemas.microsoft.com/office/drawing/2014/main" id="{D4B73A84-94DB-D3CB-72A9-D2F43C1C8C25}"/>
              </a:ext>
            </a:extLst>
          </p:cNvPr>
          <p:cNvSpPr txBox="1"/>
          <p:nvPr/>
        </p:nvSpPr>
        <p:spPr>
          <a:xfrm>
            <a:off x="1002303" y="3198705"/>
            <a:ext cx="2980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Zertifikat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des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für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die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Instandhaltung</a:t>
            </a:r>
            <a:br>
              <a:rPr lang="sk-SK" sz="1200" b="1" dirty="0">
                <a:solidFill>
                  <a:srgbClr val="412400"/>
                </a:solidFill>
                <a:latin typeface="Poppins SemiBold" pitchFamily="2" charset="0"/>
                <a:cs typeface="Poppins SemiBold" pitchFamily="2" charset="0"/>
              </a:rPr>
            </a:b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verantwortlichen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Unternehmens</a:t>
            </a:r>
            <a:endParaRPr lang="sk-SK" sz="1200" b="1" dirty="0">
              <a:solidFill>
                <a:srgbClr val="412400"/>
              </a:solidFill>
              <a:effectLst/>
              <a:latin typeface="Poppins SemiBold" pitchFamily="2" charset="0"/>
              <a:cs typeface="Poppins SemiBold" pitchFamily="2" charset="0"/>
            </a:endParaRPr>
          </a:p>
        </p:txBody>
      </p:sp>
      <p:pic>
        <p:nvPicPr>
          <p:cNvPr id="36" name="Obrázok 35">
            <a:extLst>
              <a:ext uri="{FF2B5EF4-FFF2-40B4-BE49-F238E27FC236}">
                <a16:creationId xmlns:a16="http://schemas.microsoft.com/office/drawing/2014/main" id="{773E4550-CBCC-C377-7EFB-F8CA39D33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140" y="3827589"/>
            <a:ext cx="3365500" cy="1701505"/>
          </a:xfrm>
          <a:prstGeom prst="rect">
            <a:avLst/>
          </a:prstGeom>
        </p:spPr>
      </p:pic>
      <p:sp>
        <p:nvSpPr>
          <p:cNvPr id="37" name="BlokTextu 36">
            <a:extLst>
              <a:ext uri="{FF2B5EF4-FFF2-40B4-BE49-F238E27FC236}">
                <a16:creationId xmlns:a16="http://schemas.microsoft.com/office/drawing/2014/main" id="{DF0C355E-B640-8F72-524C-834696484F57}"/>
              </a:ext>
            </a:extLst>
          </p:cNvPr>
          <p:cNvSpPr txBox="1"/>
          <p:nvPr/>
        </p:nvSpPr>
        <p:spPr>
          <a:xfrm>
            <a:off x="1002303" y="3943434"/>
            <a:ext cx="30844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450"/>
              </a:spcBef>
              <a:spcAft>
                <a:spcPts val="900"/>
              </a:spcAft>
            </a:pP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Zertifikat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der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Eignung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des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Lieferanten</a:t>
            </a:r>
            <a:endParaRPr lang="sk-SK" sz="1200" b="1" dirty="0">
              <a:solidFill>
                <a:srgbClr val="412400"/>
              </a:solidFill>
              <a:effectLst/>
              <a:latin typeface="Poppins SemiBold" pitchFamily="2" charset="0"/>
              <a:cs typeface="Poppins SemiBold" pitchFamily="2" charset="0"/>
            </a:endParaRPr>
          </a:p>
        </p:txBody>
      </p:sp>
      <p:sp>
        <p:nvSpPr>
          <p:cNvPr id="38" name="BlokTextu 37">
            <a:extLst>
              <a:ext uri="{FF2B5EF4-FFF2-40B4-BE49-F238E27FC236}">
                <a16:creationId xmlns:a16="http://schemas.microsoft.com/office/drawing/2014/main" id="{A6447FEF-C73B-4489-C251-DAD9A4424796}"/>
              </a:ext>
            </a:extLst>
          </p:cNvPr>
          <p:cNvSpPr txBox="1"/>
          <p:nvPr/>
        </p:nvSpPr>
        <p:spPr>
          <a:xfrm>
            <a:off x="1002304" y="4160568"/>
            <a:ext cx="31536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Reparaturen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von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Nbo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Nbt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Reparaturen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von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gewaltsamen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Beschädigungen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Inspektionsreparaturen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(Rev)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und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technische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Kontrollen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von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Güterwagen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der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Reihen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Eas-11., 52., 53., 54.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gemäß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den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internen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Richtlinien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von ČD Cargo,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a.s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.,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KVs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5-B-2010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und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genehmigten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technologischen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Verfahren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.</a:t>
            </a:r>
          </a:p>
        </p:txBody>
      </p:sp>
      <p:pic>
        <p:nvPicPr>
          <p:cNvPr id="39" name="Obrázok 38">
            <a:extLst>
              <a:ext uri="{FF2B5EF4-FFF2-40B4-BE49-F238E27FC236}">
                <a16:creationId xmlns:a16="http://schemas.microsoft.com/office/drawing/2014/main" id="{A4389A16-DAE9-91E2-CCEC-9F936D5BB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140" y="5607118"/>
            <a:ext cx="3365500" cy="1131508"/>
          </a:xfrm>
          <a:prstGeom prst="rect">
            <a:avLst/>
          </a:prstGeom>
        </p:spPr>
      </p:pic>
      <p:sp>
        <p:nvSpPr>
          <p:cNvPr id="40" name="BlokTextu 39">
            <a:extLst>
              <a:ext uri="{FF2B5EF4-FFF2-40B4-BE49-F238E27FC236}">
                <a16:creationId xmlns:a16="http://schemas.microsoft.com/office/drawing/2014/main" id="{5FC6FA4D-516B-D990-1804-5D182786C44A}"/>
              </a:ext>
            </a:extLst>
          </p:cNvPr>
          <p:cNvSpPr txBox="1"/>
          <p:nvPr/>
        </p:nvSpPr>
        <p:spPr>
          <a:xfrm>
            <a:off x="1002303" y="5722963"/>
            <a:ext cx="30844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  <a:spcAft>
                <a:spcPts val="900"/>
              </a:spcAft>
            </a:pP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Berechtigung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zur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Durchführung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von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Reparaturen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,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Rekonstruktionen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,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Inspektionen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und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Prüfungen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an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festgelegten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Hebe-technischen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Anlagen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.</a:t>
            </a:r>
          </a:p>
        </p:txBody>
      </p:sp>
      <p:pic>
        <p:nvPicPr>
          <p:cNvPr id="41" name="Obrázok 40">
            <a:extLst>
              <a:ext uri="{FF2B5EF4-FFF2-40B4-BE49-F238E27FC236}">
                <a16:creationId xmlns:a16="http://schemas.microsoft.com/office/drawing/2014/main" id="{0760164E-4E96-1DC1-1974-7EACC7EB8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196" y="1676225"/>
            <a:ext cx="3365500" cy="1201269"/>
          </a:xfrm>
          <a:prstGeom prst="rect">
            <a:avLst/>
          </a:prstGeom>
        </p:spPr>
      </p:pic>
      <p:sp>
        <p:nvSpPr>
          <p:cNvPr id="42" name="BlokTextu 41">
            <a:extLst>
              <a:ext uri="{FF2B5EF4-FFF2-40B4-BE49-F238E27FC236}">
                <a16:creationId xmlns:a16="http://schemas.microsoft.com/office/drawing/2014/main" id="{D5066FD5-68B9-DD06-0656-A10F82E3FD19}"/>
              </a:ext>
            </a:extLst>
          </p:cNvPr>
          <p:cNvSpPr txBox="1"/>
          <p:nvPr/>
        </p:nvSpPr>
        <p:spPr>
          <a:xfrm>
            <a:off x="7893359" y="1792069"/>
            <a:ext cx="30844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  <a:spcAft>
                <a:spcPts val="900"/>
              </a:spcAft>
            </a:pP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Berechtigung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zur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Durchführung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von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Reparaturen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,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Rekonstruktionen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,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Inspektionen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und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Prüfungen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an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festgelegten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Hebe-technischen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Anlagen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.</a:t>
            </a:r>
          </a:p>
        </p:txBody>
      </p:sp>
      <p:pic>
        <p:nvPicPr>
          <p:cNvPr id="43" name="Obrázok 42">
            <a:extLst>
              <a:ext uri="{FF2B5EF4-FFF2-40B4-BE49-F238E27FC236}">
                <a16:creationId xmlns:a16="http://schemas.microsoft.com/office/drawing/2014/main" id="{2885AB16-F81A-67F5-304E-4B91BE32C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196" y="2943077"/>
            <a:ext cx="3365500" cy="665956"/>
          </a:xfrm>
          <a:prstGeom prst="rect">
            <a:avLst/>
          </a:prstGeom>
        </p:spPr>
      </p:pic>
      <p:sp>
        <p:nvSpPr>
          <p:cNvPr id="44" name="BlokTextu 43">
            <a:extLst>
              <a:ext uri="{FF2B5EF4-FFF2-40B4-BE49-F238E27FC236}">
                <a16:creationId xmlns:a16="http://schemas.microsoft.com/office/drawing/2014/main" id="{D7FCE38E-74EC-1D73-27A1-8F7D5A6F14EB}"/>
              </a:ext>
            </a:extLst>
          </p:cNvPr>
          <p:cNvSpPr txBox="1"/>
          <p:nvPr/>
        </p:nvSpPr>
        <p:spPr>
          <a:xfrm>
            <a:off x="7893359" y="3058921"/>
            <a:ext cx="2688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ES-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Zertifikat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zur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Typprüfung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des</a:t>
            </a:r>
            <a:b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</a:b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Radsatzes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LTS 25t</a:t>
            </a:r>
          </a:p>
        </p:txBody>
      </p:sp>
      <p:pic>
        <p:nvPicPr>
          <p:cNvPr id="45" name="Obrázok 44">
            <a:extLst>
              <a:ext uri="{FF2B5EF4-FFF2-40B4-BE49-F238E27FC236}">
                <a16:creationId xmlns:a16="http://schemas.microsoft.com/office/drawing/2014/main" id="{25692BF4-B3DF-BB71-A7CC-EFBF100DD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196" y="3689203"/>
            <a:ext cx="3365500" cy="665956"/>
          </a:xfrm>
          <a:prstGeom prst="rect">
            <a:avLst/>
          </a:prstGeom>
        </p:spPr>
      </p:pic>
      <p:sp>
        <p:nvSpPr>
          <p:cNvPr id="46" name="BlokTextu 45">
            <a:extLst>
              <a:ext uri="{FF2B5EF4-FFF2-40B4-BE49-F238E27FC236}">
                <a16:creationId xmlns:a16="http://schemas.microsoft.com/office/drawing/2014/main" id="{FAE3697A-BFD0-C59B-304C-82F4430AD22D}"/>
              </a:ext>
            </a:extLst>
          </p:cNvPr>
          <p:cNvSpPr txBox="1"/>
          <p:nvPr/>
        </p:nvSpPr>
        <p:spPr>
          <a:xfrm>
            <a:off x="7893359" y="3805047"/>
            <a:ext cx="2688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ES-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Zertifikat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zur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Typprüfung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des</a:t>
            </a:r>
            <a:b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</a:b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Radsatzes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LTS 23,5t</a:t>
            </a:r>
          </a:p>
        </p:txBody>
      </p:sp>
      <p:pic>
        <p:nvPicPr>
          <p:cNvPr id="47" name="Obrázok 46">
            <a:extLst>
              <a:ext uri="{FF2B5EF4-FFF2-40B4-BE49-F238E27FC236}">
                <a16:creationId xmlns:a16="http://schemas.microsoft.com/office/drawing/2014/main" id="{05EA00AC-DEAE-0DF0-2FDC-BC4796B34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196" y="4438545"/>
            <a:ext cx="3365500" cy="665956"/>
          </a:xfrm>
          <a:prstGeom prst="rect">
            <a:avLst/>
          </a:prstGeom>
        </p:spPr>
      </p:pic>
      <p:sp>
        <p:nvSpPr>
          <p:cNvPr id="48" name="BlokTextu 47">
            <a:extLst>
              <a:ext uri="{FF2B5EF4-FFF2-40B4-BE49-F238E27FC236}">
                <a16:creationId xmlns:a16="http://schemas.microsoft.com/office/drawing/2014/main" id="{3A7FC023-7BC0-AA64-D6DC-531DFD08BDC2}"/>
              </a:ext>
            </a:extLst>
          </p:cNvPr>
          <p:cNvSpPr txBox="1"/>
          <p:nvPr/>
        </p:nvSpPr>
        <p:spPr>
          <a:xfrm>
            <a:off x="7893359" y="4554389"/>
            <a:ext cx="3084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ES-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Zertifikat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zur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Typprüfung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des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Radsatzes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LTS 23,5t / 22,5t</a:t>
            </a:r>
          </a:p>
        </p:txBody>
      </p:sp>
      <p:pic>
        <p:nvPicPr>
          <p:cNvPr id="49" name="Obrázok 48">
            <a:extLst>
              <a:ext uri="{FF2B5EF4-FFF2-40B4-BE49-F238E27FC236}">
                <a16:creationId xmlns:a16="http://schemas.microsoft.com/office/drawing/2014/main" id="{04DE75C5-5B6C-ACDD-9783-84C75C012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196" y="5187887"/>
            <a:ext cx="3365500" cy="481400"/>
          </a:xfrm>
          <a:prstGeom prst="rect">
            <a:avLst/>
          </a:prstGeom>
        </p:spPr>
      </p:pic>
      <p:sp>
        <p:nvSpPr>
          <p:cNvPr id="50" name="BlokTextu 49">
            <a:extLst>
              <a:ext uri="{FF2B5EF4-FFF2-40B4-BE49-F238E27FC236}">
                <a16:creationId xmlns:a16="http://schemas.microsoft.com/office/drawing/2014/main" id="{4DF388C7-F725-EBB0-CE52-E207812016F0}"/>
              </a:ext>
            </a:extLst>
          </p:cNvPr>
          <p:cNvSpPr txBox="1"/>
          <p:nvPr/>
        </p:nvSpPr>
        <p:spPr>
          <a:xfrm>
            <a:off x="7893359" y="5303731"/>
            <a:ext cx="3256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450"/>
              </a:spcBef>
              <a:spcAft>
                <a:spcPts val="900"/>
              </a:spcAft>
            </a:pP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EC Type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Examination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Certificate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-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Sgns</a:t>
            </a:r>
            <a:endParaRPr lang="sk-SK" sz="1200" b="1" dirty="0">
              <a:solidFill>
                <a:srgbClr val="412400"/>
              </a:solidFill>
              <a:effectLst/>
              <a:latin typeface="Poppins SemiBold" pitchFamily="2" charset="0"/>
              <a:cs typeface="Poppins SemiBold" pitchFamily="2" charset="0"/>
            </a:endParaRPr>
          </a:p>
        </p:txBody>
      </p:sp>
      <p:pic>
        <p:nvPicPr>
          <p:cNvPr id="51" name="Obrázok 50">
            <a:extLst>
              <a:ext uri="{FF2B5EF4-FFF2-40B4-BE49-F238E27FC236}">
                <a16:creationId xmlns:a16="http://schemas.microsoft.com/office/drawing/2014/main" id="{03EE3EFB-F29E-6F17-BF77-BD45148A2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196" y="5741985"/>
            <a:ext cx="3365500" cy="481400"/>
          </a:xfrm>
          <a:prstGeom prst="rect">
            <a:avLst/>
          </a:prstGeom>
        </p:spPr>
      </p:pic>
      <p:sp>
        <p:nvSpPr>
          <p:cNvPr id="52" name="BlokTextu 51">
            <a:extLst>
              <a:ext uri="{FF2B5EF4-FFF2-40B4-BE49-F238E27FC236}">
                <a16:creationId xmlns:a16="http://schemas.microsoft.com/office/drawing/2014/main" id="{E8FF0DFD-C84C-0D94-6A2D-81F42216FB67}"/>
              </a:ext>
            </a:extLst>
          </p:cNvPr>
          <p:cNvSpPr txBox="1"/>
          <p:nvPr/>
        </p:nvSpPr>
        <p:spPr>
          <a:xfrm>
            <a:off x="7893359" y="5857829"/>
            <a:ext cx="12859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ISO 14001:2016</a:t>
            </a:r>
          </a:p>
        </p:txBody>
      </p:sp>
      <p:pic>
        <p:nvPicPr>
          <p:cNvPr id="53" name="Obrázok 52">
            <a:extLst>
              <a:ext uri="{FF2B5EF4-FFF2-40B4-BE49-F238E27FC236}">
                <a16:creationId xmlns:a16="http://schemas.microsoft.com/office/drawing/2014/main" id="{F0DCA9F1-B4D1-0B8A-97B4-87D5E90F2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196" y="6296083"/>
            <a:ext cx="3365500" cy="481400"/>
          </a:xfrm>
          <a:prstGeom prst="rect">
            <a:avLst/>
          </a:prstGeom>
        </p:spPr>
      </p:pic>
      <p:sp>
        <p:nvSpPr>
          <p:cNvPr id="54" name="BlokTextu 53">
            <a:extLst>
              <a:ext uri="{FF2B5EF4-FFF2-40B4-BE49-F238E27FC236}">
                <a16:creationId xmlns:a16="http://schemas.microsoft.com/office/drawing/2014/main" id="{7A149DF5-58CD-BF3D-553F-4F861019A851}"/>
              </a:ext>
            </a:extLst>
          </p:cNvPr>
          <p:cNvSpPr txBox="1"/>
          <p:nvPr/>
        </p:nvSpPr>
        <p:spPr>
          <a:xfrm>
            <a:off x="7893359" y="6411927"/>
            <a:ext cx="1670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Certifikát NDT - VPI</a:t>
            </a:r>
          </a:p>
        </p:txBody>
      </p:sp>
      <p:pic>
        <p:nvPicPr>
          <p:cNvPr id="55" name="Obrázok 54">
            <a:extLst>
              <a:ext uri="{FF2B5EF4-FFF2-40B4-BE49-F238E27FC236}">
                <a16:creationId xmlns:a16="http://schemas.microsoft.com/office/drawing/2014/main" id="{661CED65-B03B-7BCD-DF92-C1F37D9DF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1087" y="648981"/>
            <a:ext cx="3365500" cy="852643"/>
          </a:xfrm>
          <a:prstGeom prst="rect">
            <a:avLst/>
          </a:prstGeom>
        </p:spPr>
      </p:pic>
      <p:sp>
        <p:nvSpPr>
          <p:cNvPr id="56" name="BlokTextu 55">
            <a:extLst>
              <a:ext uri="{FF2B5EF4-FFF2-40B4-BE49-F238E27FC236}">
                <a16:creationId xmlns:a16="http://schemas.microsoft.com/office/drawing/2014/main" id="{8DEEE2CD-0349-18CF-D7DB-4A777FBB9FA3}"/>
              </a:ext>
            </a:extLst>
          </p:cNvPr>
          <p:cNvSpPr txBox="1"/>
          <p:nvPr/>
        </p:nvSpPr>
        <p:spPr>
          <a:xfrm>
            <a:off x="4440250" y="764825"/>
            <a:ext cx="19287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STN EN ISO 3834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Teil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2</a:t>
            </a:r>
          </a:p>
        </p:txBody>
      </p:sp>
      <p:sp>
        <p:nvSpPr>
          <p:cNvPr id="57" name="BlokTextu 56">
            <a:extLst>
              <a:ext uri="{FF2B5EF4-FFF2-40B4-BE49-F238E27FC236}">
                <a16:creationId xmlns:a16="http://schemas.microsoft.com/office/drawing/2014/main" id="{23ACD38D-F5A5-88E4-6411-EB184776FD3A}"/>
              </a:ext>
            </a:extLst>
          </p:cNvPr>
          <p:cNvSpPr txBox="1"/>
          <p:nvPr/>
        </p:nvSpPr>
        <p:spPr>
          <a:xfrm>
            <a:off x="4440251" y="981959"/>
            <a:ext cx="31536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  <a:spcAft>
                <a:spcPts val="900"/>
              </a:spcAft>
            </a:pP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Stahlgeschweißte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Konstruktionen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Schienenfahrzeuge</a:t>
            </a:r>
            <a:endParaRPr lang="sk-SK" sz="1100" dirty="0">
              <a:solidFill>
                <a:srgbClr val="412400"/>
              </a:solidFill>
              <a:effectLst/>
              <a:latin typeface="Inter" panose="02000503000000020004" pitchFamily="2" charset="0"/>
            </a:endParaRPr>
          </a:p>
        </p:txBody>
      </p:sp>
      <p:pic>
        <p:nvPicPr>
          <p:cNvPr id="58" name="Obrázok 57">
            <a:extLst>
              <a:ext uri="{FF2B5EF4-FFF2-40B4-BE49-F238E27FC236}">
                <a16:creationId xmlns:a16="http://schemas.microsoft.com/office/drawing/2014/main" id="{5726AEFB-68CA-AE33-8384-48530AC66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1087" y="1569153"/>
            <a:ext cx="3365500" cy="481400"/>
          </a:xfrm>
          <a:prstGeom prst="rect">
            <a:avLst/>
          </a:prstGeom>
        </p:spPr>
      </p:pic>
      <p:sp>
        <p:nvSpPr>
          <p:cNvPr id="59" name="BlokTextu 58">
            <a:extLst>
              <a:ext uri="{FF2B5EF4-FFF2-40B4-BE49-F238E27FC236}">
                <a16:creationId xmlns:a16="http://schemas.microsoft.com/office/drawing/2014/main" id="{4B64125A-B187-4A5B-0C95-12C7F9DFB60A}"/>
              </a:ext>
            </a:extLst>
          </p:cNvPr>
          <p:cNvSpPr txBox="1"/>
          <p:nvPr/>
        </p:nvSpPr>
        <p:spPr>
          <a:xfrm>
            <a:off x="4440250" y="1684997"/>
            <a:ext cx="28312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Zertifikat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der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Wartungsfunktionen</a:t>
            </a:r>
            <a:endParaRPr lang="sk-SK" sz="1200" b="1" dirty="0">
              <a:solidFill>
                <a:srgbClr val="412400"/>
              </a:solidFill>
              <a:effectLst/>
              <a:latin typeface="Poppins SemiBold" pitchFamily="2" charset="0"/>
              <a:cs typeface="Poppins SemiBold" pitchFamily="2" charset="0"/>
            </a:endParaRPr>
          </a:p>
        </p:txBody>
      </p:sp>
      <p:pic>
        <p:nvPicPr>
          <p:cNvPr id="60" name="Obrázok 59">
            <a:extLst>
              <a:ext uri="{FF2B5EF4-FFF2-40B4-BE49-F238E27FC236}">
                <a16:creationId xmlns:a16="http://schemas.microsoft.com/office/drawing/2014/main" id="{A75B433A-56FD-0007-F4AC-CADFB4E86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7294" y="2122270"/>
            <a:ext cx="3365500" cy="852643"/>
          </a:xfrm>
          <a:prstGeom prst="rect">
            <a:avLst/>
          </a:prstGeom>
        </p:spPr>
      </p:pic>
      <p:sp>
        <p:nvSpPr>
          <p:cNvPr id="61" name="BlokTextu 60">
            <a:extLst>
              <a:ext uri="{FF2B5EF4-FFF2-40B4-BE49-F238E27FC236}">
                <a16:creationId xmlns:a16="http://schemas.microsoft.com/office/drawing/2014/main" id="{5C8C1946-DB51-2037-2CC8-B26D9F31FBF3}"/>
              </a:ext>
            </a:extLst>
          </p:cNvPr>
          <p:cNvSpPr txBox="1"/>
          <p:nvPr/>
        </p:nvSpPr>
        <p:spPr>
          <a:xfrm>
            <a:off x="4446457" y="2238114"/>
            <a:ext cx="29738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Bestätigung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der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fachlichen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Eignung</a:t>
            </a:r>
            <a:endParaRPr lang="sk-SK" sz="1200" b="1" dirty="0">
              <a:solidFill>
                <a:srgbClr val="412400"/>
              </a:solidFill>
              <a:effectLst/>
              <a:latin typeface="Poppins SemiBold" pitchFamily="2" charset="0"/>
              <a:cs typeface="Poppins SemiBold" pitchFamily="2" charset="0"/>
            </a:endParaRPr>
          </a:p>
        </p:txBody>
      </p:sp>
      <p:sp>
        <p:nvSpPr>
          <p:cNvPr id="62" name="BlokTextu 61">
            <a:extLst>
              <a:ext uri="{FF2B5EF4-FFF2-40B4-BE49-F238E27FC236}">
                <a16:creationId xmlns:a16="http://schemas.microsoft.com/office/drawing/2014/main" id="{D224719D-19A3-3DB0-5509-50E8BF394E99}"/>
              </a:ext>
            </a:extLst>
          </p:cNvPr>
          <p:cNvSpPr txBox="1"/>
          <p:nvPr/>
        </p:nvSpPr>
        <p:spPr>
          <a:xfrm>
            <a:off x="4446458" y="2455248"/>
            <a:ext cx="31536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  <a:spcAft>
                <a:spcPts val="900"/>
              </a:spcAft>
            </a:pP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Herstellung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Rekonstruktion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und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Reparatur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von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Schienenfahrzeugen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der ZSSK CARGO</a:t>
            </a:r>
          </a:p>
        </p:txBody>
      </p:sp>
      <p:pic>
        <p:nvPicPr>
          <p:cNvPr id="63" name="Obrázok 62">
            <a:extLst>
              <a:ext uri="{FF2B5EF4-FFF2-40B4-BE49-F238E27FC236}">
                <a16:creationId xmlns:a16="http://schemas.microsoft.com/office/drawing/2014/main" id="{2B3377F2-3B37-CABE-1922-94E6E4C12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1087" y="3044112"/>
            <a:ext cx="3365500" cy="665956"/>
          </a:xfrm>
          <a:prstGeom prst="rect">
            <a:avLst/>
          </a:prstGeom>
        </p:spPr>
      </p:pic>
      <p:sp>
        <p:nvSpPr>
          <p:cNvPr id="64" name="BlokTextu 63">
            <a:extLst>
              <a:ext uri="{FF2B5EF4-FFF2-40B4-BE49-F238E27FC236}">
                <a16:creationId xmlns:a16="http://schemas.microsoft.com/office/drawing/2014/main" id="{641A842F-0813-B48B-F005-EDC69D86FB3F}"/>
              </a:ext>
            </a:extLst>
          </p:cNvPr>
          <p:cNvSpPr txBox="1"/>
          <p:nvPr/>
        </p:nvSpPr>
        <p:spPr>
          <a:xfrm>
            <a:off x="4440250" y="3159956"/>
            <a:ext cx="2844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Berechtigung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zum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Schweißen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von</a:t>
            </a:r>
            <a:b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</a:b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Schienenfahrzeugen</a:t>
            </a:r>
            <a:endParaRPr lang="sk-SK" sz="1200" b="1" dirty="0">
              <a:solidFill>
                <a:srgbClr val="412400"/>
              </a:solidFill>
              <a:effectLst/>
              <a:latin typeface="Poppins SemiBold" pitchFamily="2" charset="0"/>
              <a:cs typeface="Poppins SemiBold" pitchFamily="2" charset="0"/>
            </a:endParaRPr>
          </a:p>
        </p:txBody>
      </p:sp>
      <p:pic>
        <p:nvPicPr>
          <p:cNvPr id="65" name="Obrázok 64">
            <a:extLst>
              <a:ext uri="{FF2B5EF4-FFF2-40B4-BE49-F238E27FC236}">
                <a16:creationId xmlns:a16="http://schemas.microsoft.com/office/drawing/2014/main" id="{BF59387A-35C5-A4A9-57F0-87C33446D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1087" y="3779267"/>
            <a:ext cx="3365500" cy="665956"/>
          </a:xfrm>
          <a:prstGeom prst="rect">
            <a:avLst/>
          </a:prstGeom>
        </p:spPr>
      </p:pic>
      <p:sp>
        <p:nvSpPr>
          <p:cNvPr id="66" name="BlokTextu 65">
            <a:extLst>
              <a:ext uri="{FF2B5EF4-FFF2-40B4-BE49-F238E27FC236}">
                <a16:creationId xmlns:a16="http://schemas.microsoft.com/office/drawing/2014/main" id="{D946FE55-CD27-6DD2-48CE-C7A094C4FB04}"/>
              </a:ext>
            </a:extLst>
          </p:cNvPr>
          <p:cNvSpPr txBox="1"/>
          <p:nvPr/>
        </p:nvSpPr>
        <p:spPr>
          <a:xfrm>
            <a:off x="4440250" y="3895111"/>
            <a:ext cx="2925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Berechtigung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zur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zerstörungsfreien</a:t>
            </a:r>
            <a:br>
              <a:rPr lang="sk-SK" sz="1200" b="1" dirty="0">
                <a:solidFill>
                  <a:srgbClr val="412400"/>
                </a:solidFill>
                <a:latin typeface="Poppins SemiBold" pitchFamily="2" charset="0"/>
                <a:cs typeface="Poppins SemiBold" pitchFamily="2" charset="0"/>
              </a:rPr>
            </a:b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Prüfung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von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Schienenfahrzeugen</a:t>
            </a:r>
            <a:endParaRPr lang="sk-SK" sz="1200" b="1" dirty="0">
              <a:solidFill>
                <a:srgbClr val="412400"/>
              </a:solidFill>
              <a:effectLst/>
              <a:latin typeface="Poppins SemiBold" pitchFamily="2" charset="0"/>
              <a:cs typeface="Poppins SemiBold" pitchFamily="2" charset="0"/>
            </a:endParaRPr>
          </a:p>
        </p:txBody>
      </p:sp>
      <p:pic>
        <p:nvPicPr>
          <p:cNvPr id="67" name="Obrázok 66">
            <a:extLst>
              <a:ext uri="{FF2B5EF4-FFF2-40B4-BE49-F238E27FC236}">
                <a16:creationId xmlns:a16="http://schemas.microsoft.com/office/drawing/2014/main" id="{D7F556ED-8917-C420-678C-ECC8B5A15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1087" y="4508901"/>
            <a:ext cx="3365500" cy="815569"/>
          </a:xfrm>
          <a:prstGeom prst="rect">
            <a:avLst/>
          </a:prstGeom>
        </p:spPr>
      </p:pic>
      <p:sp>
        <p:nvSpPr>
          <p:cNvPr id="68" name="BlokTextu 67">
            <a:extLst>
              <a:ext uri="{FF2B5EF4-FFF2-40B4-BE49-F238E27FC236}">
                <a16:creationId xmlns:a16="http://schemas.microsoft.com/office/drawing/2014/main" id="{E565BBC4-7EEA-507B-AE8B-27B9EE8401B2}"/>
              </a:ext>
            </a:extLst>
          </p:cNvPr>
          <p:cNvSpPr txBox="1"/>
          <p:nvPr/>
        </p:nvSpPr>
        <p:spPr>
          <a:xfrm>
            <a:off x="4440250" y="4624746"/>
            <a:ext cx="2973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Berechtigung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zur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Durchführung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von</a:t>
            </a:r>
            <a:b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</a:b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zerstörungsfreien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Prüfungen</a:t>
            </a:r>
            <a:br>
              <a:rPr lang="sk-SK" sz="1200" b="1" dirty="0">
                <a:solidFill>
                  <a:srgbClr val="412400"/>
                </a:solidFill>
                <a:latin typeface="Poppins SemiBold" pitchFamily="2" charset="0"/>
                <a:cs typeface="Poppins SemiBold" pitchFamily="2" charset="0"/>
              </a:rPr>
            </a:b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(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Defektoskopie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)</a:t>
            </a:r>
          </a:p>
        </p:txBody>
      </p:sp>
      <p:pic>
        <p:nvPicPr>
          <p:cNvPr id="69" name="Obrázok 68">
            <a:extLst>
              <a:ext uri="{FF2B5EF4-FFF2-40B4-BE49-F238E27FC236}">
                <a16:creationId xmlns:a16="http://schemas.microsoft.com/office/drawing/2014/main" id="{3A4575FC-523F-C8A8-CA6C-248CD5A2FE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1087" y="5394641"/>
            <a:ext cx="3365500" cy="481400"/>
          </a:xfrm>
          <a:prstGeom prst="rect">
            <a:avLst/>
          </a:prstGeom>
        </p:spPr>
      </p:pic>
      <p:sp>
        <p:nvSpPr>
          <p:cNvPr id="70" name="BlokTextu 69">
            <a:extLst>
              <a:ext uri="{FF2B5EF4-FFF2-40B4-BE49-F238E27FC236}">
                <a16:creationId xmlns:a16="http://schemas.microsoft.com/office/drawing/2014/main" id="{6497DBD0-9A0A-B9F9-5FD8-A94EEADB627D}"/>
              </a:ext>
            </a:extLst>
          </p:cNvPr>
          <p:cNvSpPr txBox="1"/>
          <p:nvPr/>
        </p:nvSpPr>
        <p:spPr>
          <a:xfrm>
            <a:off x="4440250" y="5510485"/>
            <a:ext cx="1217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VPI-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Zertifikat</a:t>
            </a:r>
            <a:endParaRPr lang="sk-SK" sz="1200" b="1" dirty="0">
              <a:solidFill>
                <a:srgbClr val="412400"/>
              </a:solidFill>
              <a:effectLst/>
              <a:latin typeface="Poppins SemiBold" pitchFamily="2" charset="0"/>
              <a:cs typeface="Poppins SemiBold" pitchFamily="2" charset="0"/>
            </a:endParaRPr>
          </a:p>
        </p:txBody>
      </p:sp>
      <p:pic>
        <p:nvPicPr>
          <p:cNvPr id="71" name="Obrázok 70">
            <a:extLst>
              <a:ext uri="{FF2B5EF4-FFF2-40B4-BE49-F238E27FC236}">
                <a16:creationId xmlns:a16="http://schemas.microsoft.com/office/drawing/2014/main" id="{25FC99F8-8D27-B5CC-B144-D83818C96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803" y="5937470"/>
            <a:ext cx="3365500" cy="852643"/>
          </a:xfrm>
          <a:prstGeom prst="rect">
            <a:avLst/>
          </a:prstGeom>
        </p:spPr>
      </p:pic>
      <p:sp>
        <p:nvSpPr>
          <p:cNvPr id="72" name="BlokTextu 71">
            <a:extLst>
              <a:ext uri="{FF2B5EF4-FFF2-40B4-BE49-F238E27FC236}">
                <a16:creationId xmlns:a16="http://schemas.microsoft.com/office/drawing/2014/main" id="{64E2AB80-089A-0DD6-7772-251896C1282C}"/>
              </a:ext>
            </a:extLst>
          </p:cNvPr>
          <p:cNvSpPr txBox="1"/>
          <p:nvPr/>
        </p:nvSpPr>
        <p:spPr>
          <a:xfrm>
            <a:off x="4436966" y="6053315"/>
            <a:ext cx="3031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Bevollmächtigung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zur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Durchführung</a:t>
            </a:r>
            <a:br>
              <a:rPr lang="sk-SK" sz="1200" b="1" dirty="0">
                <a:solidFill>
                  <a:srgbClr val="412400"/>
                </a:solidFill>
                <a:latin typeface="Poppins SemiBold" pitchFamily="2" charset="0"/>
                <a:cs typeface="Poppins SemiBold" pitchFamily="2" charset="0"/>
              </a:rPr>
            </a:b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von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technischen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Kontrollen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von</a:t>
            </a:r>
            <a:b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</a:b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Schienenfahrzeugen</a:t>
            </a:r>
            <a:endParaRPr lang="sk-SK" sz="1200" b="1" dirty="0">
              <a:solidFill>
                <a:srgbClr val="412400"/>
              </a:solidFill>
              <a:effectLst/>
              <a:latin typeface="Poppins SemiBold" pitchFamily="2" charset="0"/>
              <a:cs typeface="Poppins SemiBold" pitchFamily="2" charset="0"/>
            </a:endParaRPr>
          </a:p>
        </p:txBody>
      </p:sp>
      <p:pic>
        <p:nvPicPr>
          <p:cNvPr id="73" name="Obrázok 72">
            <a:extLst>
              <a:ext uri="{FF2B5EF4-FFF2-40B4-BE49-F238E27FC236}">
                <a16:creationId xmlns:a16="http://schemas.microsoft.com/office/drawing/2014/main" id="{74F6BA99-26EA-EFB7-024B-CE93769F5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9848" y="589116"/>
            <a:ext cx="3365500" cy="1017347"/>
          </a:xfrm>
          <a:prstGeom prst="rect">
            <a:avLst/>
          </a:prstGeom>
        </p:spPr>
      </p:pic>
      <p:sp>
        <p:nvSpPr>
          <p:cNvPr id="74" name="BlokTextu 73">
            <a:extLst>
              <a:ext uri="{FF2B5EF4-FFF2-40B4-BE49-F238E27FC236}">
                <a16:creationId xmlns:a16="http://schemas.microsoft.com/office/drawing/2014/main" id="{189B8C76-3D76-A363-5828-804C37BD6F30}"/>
              </a:ext>
            </a:extLst>
          </p:cNvPr>
          <p:cNvSpPr txBox="1"/>
          <p:nvPr/>
        </p:nvSpPr>
        <p:spPr>
          <a:xfrm>
            <a:off x="7889011" y="704960"/>
            <a:ext cx="1242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450"/>
              </a:spcBef>
              <a:spcAft>
                <a:spcPts val="900"/>
              </a:spcAft>
            </a:pP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Berechtigung</a:t>
            </a:r>
            <a:endParaRPr lang="sk-SK" sz="1200" b="1" dirty="0">
              <a:solidFill>
                <a:srgbClr val="412400"/>
              </a:solidFill>
              <a:effectLst/>
              <a:latin typeface="Poppins SemiBold" pitchFamily="2" charset="0"/>
              <a:cs typeface="Poppins SemiBold" pitchFamily="2" charset="0"/>
            </a:endParaRPr>
          </a:p>
        </p:txBody>
      </p:sp>
      <p:sp>
        <p:nvSpPr>
          <p:cNvPr id="75" name="BlokTextu 74">
            <a:extLst>
              <a:ext uri="{FF2B5EF4-FFF2-40B4-BE49-F238E27FC236}">
                <a16:creationId xmlns:a16="http://schemas.microsoft.com/office/drawing/2014/main" id="{2BBF3142-988A-CF56-0B53-AB0C4BB364F8}"/>
              </a:ext>
            </a:extLst>
          </p:cNvPr>
          <p:cNvSpPr txBox="1"/>
          <p:nvPr/>
        </p:nvSpPr>
        <p:spPr>
          <a:xfrm>
            <a:off x="7889012" y="922094"/>
            <a:ext cx="315366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  <a:spcAft>
                <a:spcPts val="900"/>
              </a:spcAft>
            </a:pP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zur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Montage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Reparatur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Wartung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Rekonstruktion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Inspektion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und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Prüfung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von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festgelegten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Drucktechnischen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Anlagen</a:t>
            </a:r>
            <a:endParaRPr lang="sk-SK" sz="1100" dirty="0">
              <a:solidFill>
                <a:srgbClr val="412400"/>
              </a:solidFill>
              <a:effectLst/>
              <a:latin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529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lokTextu 10">
            <a:extLst>
              <a:ext uri="{FF2B5EF4-FFF2-40B4-BE49-F238E27FC236}">
                <a16:creationId xmlns:a16="http://schemas.microsoft.com/office/drawing/2014/main" id="{CB5FC45C-6227-B5B7-5D70-FC0BC0AA56FC}"/>
              </a:ext>
            </a:extLst>
          </p:cNvPr>
          <p:cNvSpPr txBox="1"/>
          <p:nvPr/>
        </p:nvSpPr>
        <p:spPr>
          <a:xfrm>
            <a:off x="849527" y="1980239"/>
            <a:ext cx="403529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In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Zusammenarbeit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mit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unseren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Schweizer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Partnern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haben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wir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die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Entwicklung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von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drei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Typen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von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Gütercontainerwagen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gestartet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–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Sgns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(s) 60´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Fahrgestellwagen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Sgmmns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(s) 40´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Wagen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und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2-achsigen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Lgns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40´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Wagen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 In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Jahren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2023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und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2024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wurden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erfolgreich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Prototypen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dieser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Wagen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hergestellt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und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auf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der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Strecke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getestet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wobei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wir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die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TSI-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Zertifikate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für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deren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Produktion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erhalten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haben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 Im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Laufe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des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Jahres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2024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wird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auch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der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Zulassungsprozess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bei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der ERA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abgeschlossen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</a:t>
            </a: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31678CD1-0AC3-DB0F-1766-09E3F37B2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374"/>
            <a:ext cx="2273300" cy="1333500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0CAAF147-40B5-DC4E-0D8C-AD9E43FD7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4525" y="1"/>
            <a:ext cx="6657475" cy="6858000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0B1F25A6-6FA5-DE86-FB10-E2596EF90FB2}"/>
              </a:ext>
            </a:extLst>
          </p:cNvPr>
          <p:cNvSpPr txBox="1"/>
          <p:nvPr/>
        </p:nvSpPr>
        <p:spPr>
          <a:xfrm>
            <a:off x="839018" y="819666"/>
            <a:ext cx="253947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dirty="0" err="1">
                <a:solidFill>
                  <a:srgbClr val="400000"/>
                </a:solidFill>
                <a:latin typeface="Poppins SemiBold" pitchFamily="2" charset="0"/>
                <a:cs typeface="Poppins SemiBold" pitchFamily="2" charset="0"/>
              </a:rPr>
              <a:t>Herstellung</a:t>
            </a:r>
            <a:r>
              <a:rPr lang="sk-SK" sz="2300" b="1" dirty="0">
                <a:solidFill>
                  <a:srgbClr val="400000"/>
                </a:solidFill>
                <a:latin typeface="Poppins SemiBold" pitchFamily="2" charset="0"/>
                <a:cs typeface="Poppins SemiBold" pitchFamily="2" charset="0"/>
              </a:rPr>
              <a:t> von</a:t>
            </a:r>
          </a:p>
          <a:p>
            <a:r>
              <a:rPr lang="sk-SK" sz="2300" b="1" dirty="0" err="1">
                <a:solidFill>
                  <a:srgbClr val="400000"/>
                </a:solidFill>
                <a:latin typeface="Poppins SemiBold" pitchFamily="2" charset="0"/>
                <a:cs typeface="Poppins SemiBold" pitchFamily="2" charset="0"/>
              </a:rPr>
              <a:t>Güterwagen</a:t>
            </a:r>
            <a:endParaRPr lang="sk-SK" sz="2300" b="1" dirty="0">
              <a:solidFill>
                <a:srgbClr val="400000"/>
              </a:solidFill>
              <a:latin typeface="Poppins SemiBold" pitchFamily="2" charset="0"/>
              <a:cs typeface="Poppin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024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334FC70C-CB7B-9470-A3C2-44230E567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89" y="450850"/>
            <a:ext cx="11238411" cy="5956300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97CF21F0-8861-A8C1-5AD4-C2C7FDE4B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6438"/>
            <a:ext cx="647700" cy="177800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D74B36F2-D334-320C-29A8-95932883B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9550" y="835282"/>
            <a:ext cx="6692900" cy="4940300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FAFE86C0-7CDA-A07A-88B0-4601248FDD2E}"/>
              </a:ext>
            </a:extLst>
          </p:cNvPr>
          <p:cNvSpPr txBox="1"/>
          <p:nvPr/>
        </p:nvSpPr>
        <p:spPr>
          <a:xfrm>
            <a:off x="5551620" y="1952367"/>
            <a:ext cx="1088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1000" b="1" dirty="0" err="1">
                <a:latin typeface="Inter SemiBold" panose="02000503000000020004" pitchFamily="2" charset="0"/>
                <a:ea typeface="Inter SemiBold" panose="02000503000000020004" pitchFamily="2" charset="0"/>
              </a:rPr>
              <a:t>Lgns</a:t>
            </a:r>
            <a:r>
              <a:rPr lang="sk-SK" sz="1000" b="1" dirty="0">
                <a:latin typeface="Inter SemiBold" panose="02000503000000020004" pitchFamily="2" charset="0"/>
                <a:ea typeface="Inter SemiBold" panose="02000503000000020004" pitchFamily="2" charset="0"/>
              </a:rPr>
              <a:t> 40‘ 2024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24F6EC72-E7D4-032F-4453-9114439725EE}"/>
              </a:ext>
            </a:extLst>
          </p:cNvPr>
          <p:cNvSpPr txBox="1"/>
          <p:nvPr/>
        </p:nvSpPr>
        <p:spPr>
          <a:xfrm>
            <a:off x="5328001" y="4007708"/>
            <a:ext cx="15359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1000" b="1" dirty="0" err="1">
                <a:latin typeface="Inter SemiBold" panose="02000503000000020004" pitchFamily="2" charset="0"/>
                <a:ea typeface="Inter SemiBold" panose="02000503000000020004" pitchFamily="2" charset="0"/>
              </a:rPr>
              <a:t>Sgmmns</a:t>
            </a:r>
            <a:r>
              <a:rPr lang="sk-SK" sz="1000" b="1" dirty="0">
                <a:latin typeface="Inter SemiBold" panose="02000503000000020004" pitchFamily="2" charset="0"/>
                <a:ea typeface="Inter SemiBold" panose="02000503000000020004" pitchFamily="2" charset="0"/>
              </a:rPr>
              <a:t> (s) 40´ 2024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927F1616-D9D5-518B-9DD9-190CDAF11074}"/>
              </a:ext>
            </a:extLst>
          </p:cNvPr>
          <p:cNvSpPr txBox="1"/>
          <p:nvPr/>
        </p:nvSpPr>
        <p:spPr>
          <a:xfrm>
            <a:off x="5440211" y="5986103"/>
            <a:ext cx="13115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b="1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Sgns</a:t>
            </a:r>
            <a:r>
              <a:rPr lang="sk-SK" sz="1000" b="1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(s) 60´ 2024</a:t>
            </a:r>
            <a:endParaRPr lang="sk-SK" sz="1000" dirty="0">
              <a:solidFill>
                <a:srgbClr val="373937"/>
              </a:solidFill>
              <a:effectLst/>
              <a:latin typeface="Inter SemiBold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675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52448-977E-B337-3CD7-1791406E8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9F7D198A-9DA3-D466-A38C-CECD1EB7F0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03"/>
          <a:stretch/>
        </p:blipFill>
        <p:spPr>
          <a:xfrm>
            <a:off x="0" y="0"/>
            <a:ext cx="2984500" cy="2602898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AE22EA66-6A56-4ED2-32A1-7C9C4E85A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6853" y="-1"/>
            <a:ext cx="6265146" cy="6858001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E78997E3-69F1-31B6-382B-ECC6B6E996A7}"/>
              </a:ext>
            </a:extLst>
          </p:cNvPr>
          <p:cNvSpPr txBox="1"/>
          <p:nvPr/>
        </p:nvSpPr>
        <p:spPr>
          <a:xfrm>
            <a:off x="849527" y="1980239"/>
            <a:ext cx="422779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Der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genehmigte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Produktionsprozess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ist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auf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die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Neuproduktion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von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Radsätzen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für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Güterwagen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aus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neuen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Komponenten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ausgerichtet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</a:t>
            </a:r>
          </a:p>
          <a:p>
            <a:endParaRPr lang="sk-SK" dirty="0">
              <a:solidFill>
                <a:srgbClr val="373937"/>
              </a:solidFill>
              <a:latin typeface="Inter" panose="02000503000000020004" pitchFamily="2" charset="0"/>
            </a:endParaRPr>
          </a:p>
          <a:p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Die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verwendeten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Komponenten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werden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mit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vollständiger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technischer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Dokumentation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bereitgestellt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und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stammen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von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zertifizierten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Herstellern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Mit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modernster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technischer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Ausrüstung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und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erfahrenem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Personal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gewährleisten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wir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in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unserem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Betrieb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Produktionsprozess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um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die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gewünschte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Qualität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und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Kundenzufriedenheit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zu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erreichen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24487AFF-57F5-48B4-8C72-B0100FDEBDB9}"/>
              </a:ext>
            </a:extLst>
          </p:cNvPr>
          <p:cNvSpPr txBox="1"/>
          <p:nvPr/>
        </p:nvSpPr>
        <p:spPr>
          <a:xfrm>
            <a:off x="839018" y="819666"/>
            <a:ext cx="240001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dirty="0" err="1">
                <a:solidFill>
                  <a:srgbClr val="400000"/>
                </a:solidFill>
                <a:latin typeface="Poppins SemiBold" pitchFamily="2" charset="0"/>
                <a:cs typeface="Poppins SemiBold" pitchFamily="2" charset="0"/>
              </a:rPr>
              <a:t>Herstellung</a:t>
            </a:r>
            <a:br>
              <a:rPr lang="sk-SK" sz="2300" b="1" dirty="0">
                <a:solidFill>
                  <a:srgbClr val="400000"/>
                </a:solidFill>
                <a:latin typeface="Poppins SemiBold" pitchFamily="2" charset="0"/>
                <a:cs typeface="Poppins SemiBold" pitchFamily="2" charset="0"/>
              </a:rPr>
            </a:br>
            <a:r>
              <a:rPr lang="sk-SK" sz="2300" b="1" dirty="0">
                <a:solidFill>
                  <a:srgbClr val="400000"/>
                </a:solidFill>
                <a:latin typeface="Poppins SemiBold" pitchFamily="2" charset="0"/>
                <a:cs typeface="Poppins SemiBold" pitchFamily="2" charset="0"/>
              </a:rPr>
              <a:t>von </a:t>
            </a:r>
            <a:r>
              <a:rPr lang="sk-SK" sz="2300" b="1" dirty="0" err="1">
                <a:solidFill>
                  <a:srgbClr val="400000"/>
                </a:solidFill>
                <a:latin typeface="Poppins SemiBold" pitchFamily="2" charset="0"/>
                <a:cs typeface="Poppins SemiBold" pitchFamily="2" charset="0"/>
              </a:rPr>
              <a:t>Radsätzen</a:t>
            </a:r>
            <a:endParaRPr lang="sk-SK" sz="2300" b="1" dirty="0">
              <a:solidFill>
                <a:srgbClr val="400000"/>
              </a:solidFill>
              <a:latin typeface="Poppins SemiBold" pitchFamily="2" charset="0"/>
              <a:cs typeface="Poppin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550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DE41F-C933-981C-1BF7-5C9DDE19A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256A8916-7152-AA4B-5713-E29A19664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88" y="450849"/>
            <a:ext cx="10755812" cy="5952871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3BFE7A53-3463-31B9-1648-29CA8C3EB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6438"/>
            <a:ext cx="647700" cy="177800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A411F2B2-4252-7FFF-31D9-4C6C5047D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650" y="2101850"/>
            <a:ext cx="5854700" cy="2654300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34212063-DF1D-95B6-3E87-5C2E446686CD}"/>
              </a:ext>
            </a:extLst>
          </p:cNvPr>
          <p:cNvSpPr txBox="1"/>
          <p:nvPr/>
        </p:nvSpPr>
        <p:spPr>
          <a:xfrm>
            <a:off x="3450083" y="5986103"/>
            <a:ext cx="52918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b="1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Der </a:t>
            </a:r>
            <a:r>
              <a:rPr lang="sk-SK" sz="1000" b="1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genehmigte</a:t>
            </a:r>
            <a:r>
              <a:rPr lang="sk-SK" sz="1000" b="1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000" b="1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Konstruktionsstandard</a:t>
            </a:r>
            <a:r>
              <a:rPr lang="sk-SK" sz="1000" b="1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000" b="1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für</a:t>
            </a:r>
            <a:r>
              <a:rPr lang="sk-SK" sz="1000" b="1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000" b="1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Radsätze</a:t>
            </a:r>
            <a:r>
              <a:rPr lang="sk-SK" sz="1000" b="1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LTS 25t </a:t>
            </a:r>
            <a:r>
              <a:rPr lang="sk-SK" sz="1000" b="1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und</a:t>
            </a:r>
            <a:r>
              <a:rPr lang="sk-SK" sz="1000" b="1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LTS 23,5t/22,5t</a:t>
            </a:r>
          </a:p>
        </p:txBody>
      </p:sp>
    </p:spTree>
    <p:extLst>
      <p:ext uri="{BB962C8B-B14F-4D97-AF65-F5344CB8AC3E}">
        <p14:creationId xmlns:p14="http://schemas.microsoft.com/office/powerpoint/2010/main" val="2210313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D8C97-D0A1-7375-22FC-E48ED07D5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9D076927-1DA5-16EF-EDBE-131C727317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06"/>
          <a:stretch/>
        </p:blipFill>
        <p:spPr>
          <a:xfrm>
            <a:off x="0" y="-1"/>
            <a:ext cx="3048000" cy="2632171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0D4958CC-DD48-F4EA-65E2-9C9988EFCCA5}"/>
              </a:ext>
            </a:extLst>
          </p:cNvPr>
          <p:cNvSpPr txBox="1"/>
          <p:nvPr/>
        </p:nvSpPr>
        <p:spPr>
          <a:xfrm>
            <a:off x="867967" y="2144101"/>
            <a:ext cx="4819840" cy="4480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Austausch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von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Radsätzen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und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Fahrgestellen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mit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Waggonaufhängung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vor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Ort</a:t>
            </a:r>
            <a:endParaRPr lang="sk-SK" sz="1600" dirty="0">
              <a:solidFill>
                <a:srgbClr val="370043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Austausch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von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Zug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-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und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Pufferkupplungen</a:t>
            </a:r>
            <a:endParaRPr lang="sk-SK" sz="1600" dirty="0">
              <a:solidFill>
                <a:srgbClr val="370043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Austausch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von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Bremskomponenten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(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Bremsverteiler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Relaisventile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Lastsensoren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und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Bremsschieber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)</a:t>
            </a: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Austausch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von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Bremsschiebern</a:t>
            </a:r>
            <a:endParaRPr lang="sk-SK" sz="1600" dirty="0">
              <a:solidFill>
                <a:srgbClr val="370043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Reparatur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und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Austausch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von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Sicherheitsvorrichtungen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(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Trittstufen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Handläufe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usw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.)</a:t>
            </a: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Austausch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von End-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und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Sicherheitsarmaturen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sowie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Steuermechanismen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an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Tankwagen</a:t>
            </a:r>
            <a:endParaRPr lang="sk-SK" sz="1600" dirty="0">
              <a:solidFill>
                <a:srgbClr val="370043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Bremsprüfung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nach UIC 543-1 (PDR5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Gerät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)</a:t>
            </a: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Reparatur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von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Waggonaufbauten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durch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Schweißen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und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Richten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beschädigter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Teile</a:t>
            </a:r>
            <a:endParaRPr lang="sk-SK" sz="1600" dirty="0">
              <a:solidFill>
                <a:srgbClr val="370043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A18E4236-2EF7-40C5-9588-FD8C73EEC874}"/>
              </a:ext>
            </a:extLst>
          </p:cNvPr>
          <p:cNvSpPr txBox="1"/>
          <p:nvPr/>
        </p:nvSpPr>
        <p:spPr>
          <a:xfrm>
            <a:off x="6310074" y="2144101"/>
            <a:ext cx="5013959" cy="4234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Reparatur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von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beschädigten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Beschriftungen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und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Anstrichen</a:t>
            </a:r>
            <a:endParaRPr lang="sk-SK" sz="1600" dirty="0">
              <a:solidFill>
                <a:srgbClr val="370043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Zusätzliche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Schmierung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von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Konstruktionsgruppen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der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Güterwagen</a:t>
            </a:r>
            <a:endParaRPr lang="sk-SK" sz="1600" dirty="0">
              <a:solidFill>
                <a:srgbClr val="370043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Reinigung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von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Waggons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von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transportierten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Substraten</a:t>
            </a:r>
            <a:endParaRPr lang="sk-SK" sz="1600" dirty="0">
              <a:solidFill>
                <a:srgbClr val="370043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Sicherheitsinspektionen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gemäß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den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einzelnen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Vorschriften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(SÚNV, KVs5B-2010, VPI)</a:t>
            </a: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Kontrolle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von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Güterwagen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gemäß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AVV-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Vertrag</a:t>
            </a:r>
            <a:endParaRPr lang="sk-SK" sz="1600" dirty="0">
              <a:solidFill>
                <a:srgbClr val="370043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Inspektion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und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Reparatur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von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Waggons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nach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individuellen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Kundenanforderungen</a:t>
            </a:r>
            <a:endParaRPr lang="sk-SK" sz="1600" dirty="0">
              <a:solidFill>
                <a:srgbClr val="370043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Erstellung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vollständiger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Dokumentationen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für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einzelne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Reparaturen</a:t>
            </a:r>
            <a:endParaRPr lang="sk-SK" sz="1600" dirty="0">
              <a:solidFill>
                <a:srgbClr val="370043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Sicherung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der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Lieferung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von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Ersatzteilen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und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kompletten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Einheiten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zum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Reparaturort</a:t>
            </a:r>
            <a:endParaRPr lang="sk-SK" sz="1600" dirty="0">
              <a:solidFill>
                <a:srgbClr val="370043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4BD0881B-5E16-6BB3-E7BF-1CBF12DC9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-1"/>
            <a:ext cx="6096000" cy="1926251"/>
          </a:xfrm>
          <a:prstGeom prst="rect">
            <a:avLst/>
          </a:prstGeom>
        </p:spPr>
      </p:pic>
      <p:sp>
        <p:nvSpPr>
          <p:cNvPr id="17" name="BlokTextu 16">
            <a:extLst>
              <a:ext uri="{FF2B5EF4-FFF2-40B4-BE49-F238E27FC236}">
                <a16:creationId xmlns:a16="http://schemas.microsoft.com/office/drawing/2014/main" id="{DBCBA385-74EA-B006-4D2F-74858DDA81F3}"/>
              </a:ext>
            </a:extLst>
          </p:cNvPr>
          <p:cNvSpPr txBox="1"/>
          <p:nvPr/>
        </p:nvSpPr>
        <p:spPr>
          <a:xfrm>
            <a:off x="869971" y="1587697"/>
            <a:ext cx="30460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>
                <a:solidFill>
                  <a:srgbClr val="370042"/>
                </a:solidFill>
                <a:latin typeface="Poppins SemiBold" pitchFamily="2" charset="0"/>
                <a:ea typeface="Inter" panose="02000503000000020004" pitchFamily="2" charset="0"/>
                <a:cs typeface="Poppins SemiBold" pitchFamily="2" charset="0"/>
              </a:rPr>
              <a:t>Vor-</a:t>
            </a:r>
            <a:r>
              <a:rPr lang="sk-SK" sz="1600" b="1" dirty="0" err="1">
                <a:solidFill>
                  <a:srgbClr val="370042"/>
                </a:solidFill>
                <a:latin typeface="Poppins SemiBold" pitchFamily="2" charset="0"/>
                <a:ea typeface="Inter" panose="02000503000000020004" pitchFamily="2" charset="0"/>
                <a:cs typeface="Poppins SemiBold" pitchFamily="2" charset="0"/>
              </a:rPr>
              <a:t>Ort</a:t>
            </a:r>
            <a:r>
              <a:rPr lang="sk-SK" sz="1600" b="1" dirty="0">
                <a:solidFill>
                  <a:srgbClr val="370042"/>
                </a:solidFill>
                <a:latin typeface="Poppins SemiBold" pitchFamily="2" charset="0"/>
                <a:ea typeface="Inter" panose="02000503000000020004" pitchFamily="2" charset="0"/>
                <a:cs typeface="Poppins SemiBold" pitchFamily="2" charset="0"/>
              </a:rPr>
              <a:t>-</a:t>
            </a:r>
            <a:r>
              <a:rPr lang="sk-SK" sz="1600" b="1" dirty="0" err="1">
                <a:solidFill>
                  <a:srgbClr val="370042"/>
                </a:solidFill>
                <a:latin typeface="Poppins SemiBold" pitchFamily="2" charset="0"/>
                <a:ea typeface="Inter" panose="02000503000000020004" pitchFamily="2" charset="0"/>
                <a:cs typeface="Poppins SemiBold" pitchFamily="2" charset="0"/>
              </a:rPr>
              <a:t>Serviceleistungen</a:t>
            </a:r>
            <a:endParaRPr lang="sk-SK" sz="1600" b="1" dirty="0">
              <a:solidFill>
                <a:srgbClr val="370042"/>
              </a:solidFill>
              <a:latin typeface="Poppins SemiBold" pitchFamily="2" charset="0"/>
              <a:ea typeface="Inter" panose="02000503000000020004" pitchFamily="2" charset="0"/>
              <a:cs typeface="Poppins SemiBold" pitchFamily="2" charset="0"/>
            </a:endParaRP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04FC80C3-A592-A5B0-3D00-D37A58D6A812}"/>
              </a:ext>
            </a:extLst>
          </p:cNvPr>
          <p:cNvSpPr txBox="1"/>
          <p:nvPr/>
        </p:nvSpPr>
        <p:spPr>
          <a:xfrm>
            <a:off x="839018" y="819666"/>
            <a:ext cx="260680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dirty="0">
                <a:solidFill>
                  <a:srgbClr val="370042"/>
                </a:solidFill>
                <a:latin typeface="Poppins SemiBold" pitchFamily="2" charset="0"/>
                <a:cs typeface="Poppins SemiBold" pitchFamily="2" charset="0"/>
              </a:rPr>
              <a:t>Vor-</a:t>
            </a:r>
            <a:r>
              <a:rPr lang="sk-SK" sz="2300" b="1" dirty="0" err="1">
                <a:solidFill>
                  <a:srgbClr val="370042"/>
                </a:solidFill>
                <a:latin typeface="Poppins SemiBold" pitchFamily="2" charset="0"/>
                <a:cs typeface="Poppins SemiBold" pitchFamily="2" charset="0"/>
              </a:rPr>
              <a:t>Ort</a:t>
            </a:r>
            <a:r>
              <a:rPr lang="sk-SK" sz="2300" b="1" dirty="0">
                <a:solidFill>
                  <a:srgbClr val="370042"/>
                </a:solidFill>
                <a:latin typeface="Poppins SemiBold" pitchFamily="2" charset="0"/>
                <a:cs typeface="Poppins SemiBold" pitchFamily="2" charset="0"/>
              </a:rPr>
              <a:t>-Service</a:t>
            </a:r>
          </a:p>
        </p:txBody>
      </p:sp>
    </p:spTree>
    <p:extLst>
      <p:ext uri="{BB962C8B-B14F-4D97-AF65-F5344CB8AC3E}">
        <p14:creationId xmlns:p14="http://schemas.microsoft.com/office/powerpoint/2010/main" val="1816334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61459034-E92C-7D7A-AF48-13332BBF26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2B2BE803-74A7-09E4-838C-B6600C71A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003" y="3241603"/>
            <a:ext cx="5110984" cy="310673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7640BDE0-4125-E554-27F2-09FEC56FE0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941639"/>
            <a:ext cx="647700" cy="1778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7C26A1AA-5DEF-2C49-6266-EBAA9812E14B}"/>
              </a:ext>
            </a:extLst>
          </p:cNvPr>
          <p:cNvSpPr txBox="1"/>
          <p:nvPr/>
        </p:nvSpPr>
        <p:spPr>
          <a:xfrm>
            <a:off x="6382147" y="4030263"/>
            <a:ext cx="4527197" cy="2008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4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komplett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ausgestattete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Servicefahrzeuge</a:t>
            </a:r>
            <a:endParaRPr lang="sk-SK" sz="1600" dirty="0">
              <a:solidFill>
                <a:schemeClr val="bg1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Lkw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mit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hydraulischem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Kran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, der bis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zu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sechs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Radsätze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transportieren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kann</a:t>
            </a:r>
            <a:endParaRPr lang="sk-SK" sz="1600" dirty="0">
              <a:solidFill>
                <a:schemeClr val="bg1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Kran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-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und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Hebegerät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Hegenscheidt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für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Waggons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und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Lokomotiven</a:t>
            </a:r>
            <a:endParaRPr lang="sk-SK" sz="1600" dirty="0">
              <a:solidFill>
                <a:schemeClr val="bg1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Stationäres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Bremsprüfgerät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PDR5</a:t>
            </a:r>
          </a:p>
        </p:txBody>
      </p:sp>
      <p:sp>
        <p:nvSpPr>
          <p:cNvPr id="19" name="BlokTextu 18">
            <a:extLst>
              <a:ext uri="{FF2B5EF4-FFF2-40B4-BE49-F238E27FC236}">
                <a16:creationId xmlns:a16="http://schemas.microsoft.com/office/drawing/2014/main" id="{E5DE4C5D-FAD1-909A-4D17-042A0406E234}"/>
              </a:ext>
            </a:extLst>
          </p:cNvPr>
          <p:cNvSpPr txBox="1"/>
          <p:nvPr/>
        </p:nvSpPr>
        <p:spPr>
          <a:xfrm>
            <a:off x="6382147" y="3557668"/>
            <a:ext cx="2419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>
                <a:solidFill>
                  <a:schemeClr val="bg1"/>
                </a:solidFill>
                <a:latin typeface="Poppins SemiBold" pitchFamily="2" charset="0"/>
                <a:cs typeface="Poppins SemiBold" pitchFamily="2" charset="0"/>
              </a:rPr>
              <a:t>Unsere</a:t>
            </a:r>
            <a:r>
              <a:rPr lang="sk-SK" b="1" dirty="0">
                <a:solidFill>
                  <a:schemeClr val="bg1"/>
                </a:solidFill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chemeClr val="bg1"/>
                </a:solidFill>
                <a:latin typeface="Poppins SemiBold" pitchFamily="2" charset="0"/>
                <a:cs typeface="Poppins SemiBold" pitchFamily="2" charset="0"/>
              </a:rPr>
              <a:t>Ausrüstung</a:t>
            </a:r>
            <a:endParaRPr lang="sk-SK" b="1" dirty="0">
              <a:solidFill>
                <a:schemeClr val="bg1"/>
              </a:solidFill>
              <a:latin typeface="Poppins SemiBold" pitchFamily="2" charset="0"/>
              <a:cs typeface="Poppin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459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70FED-9500-3CF0-4F91-B295C9ED5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ok 18">
            <a:extLst>
              <a:ext uri="{FF2B5EF4-FFF2-40B4-BE49-F238E27FC236}">
                <a16:creationId xmlns:a16="http://schemas.microsoft.com/office/drawing/2014/main" id="{DB959F69-54BD-D21B-ACE5-45BF9439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BED57BEA-9AA5-ED6F-2CFD-7C7A98A1C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61" y="2267712"/>
            <a:ext cx="4527197" cy="408777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956EDDFB-5857-5614-63F1-FDB5142FAE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941639"/>
            <a:ext cx="647700" cy="1778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AFC34BA7-2683-B7BB-23C7-3877AE544ADF}"/>
              </a:ext>
            </a:extLst>
          </p:cNvPr>
          <p:cNvSpPr txBox="1"/>
          <p:nvPr/>
        </p:nvSpPr>
        <p:spPr>
          <a:xfrm>
            <a:off x="1149530" y="3556787"/>
            <a:ext cx="3956858" cy="2500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Lagerung</a:t>
            </a:r>
            <a:endParaRPr lang="sk-SK" sz="1600" dirty="0">
              <a:solidFill>
                <a:schemeClr val="bg1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Reparatur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von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Radsätzen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gemäß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den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Vorschriften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SÚNV, KVs5B-2010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und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VPI</a:t>
            </a: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Transport von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Radsätzen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zum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Austauschort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mit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einem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Lkw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mit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hydraulischem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Kran</a:t>
            </a:r>
            <a:endParaRPr lang="sk-SK" sz="1600" dirty="0">
              <a:solidFill>
                <a:schemeClr val="bg1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Austausch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von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Radsätzen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mit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einem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Hegensheidt-Hebegerät</a:t>
            </a:r>
            <a:endParaRPr lang="sk-SK" sz="1600" dirty="0">
              <a:solidFill>
                <a:schemeClr val="bg1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2A6E98F9-18C8-508A-2B00-4B76ADA22178}"/>
              </a:ext>
            </a:extLst>
          </p:cNvPr>
          <p:cNvSpPr txBox="1"/>
          <p:nvPr/>
        </p:nvSpPr>
        <p:spPr>
          <a:xfrm>
            <a:off x="1157004" y="2565513"/>
            <a:ext cx="38027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Im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Rahmen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des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Radsatzservices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bieten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wir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einen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All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-in-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One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-Service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an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83963672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1459</TotalTime>
  <Words>1565</Words>
  <Application>Microsoft Macintosh PowerPoint</Application>
  <PresentationFormat>Širokouhlá</PresentationFormat>
  <Paragraphs>134</Paragraphs>
  <Slides>20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8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20</vt:i4>
      </vt:variant>
    </vt:vector>
  </HeadingPairs>
  <TitlesOfParts>
    <vt:vector size="29" baseType="lpstr">
      <vt:lpstr>Aptos</vt:lpstr>
      <vt:lpstr>Aptos Display</vt:lpstr>
      <vt:lpstr>Arial</vt:lpstr>
      <vt:lpstr>Inter</vt:lpstr>
      <vt:lpstr>Inter SemiBold</vt:lpstr>
      <vt:lpstr>Poppins</vt:lpstr>
      <vt:lpstr>Poppins SemiBold</vt:lpstr>
      <vt:lpstr>Wingdings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Tomáš Pánik</dc:creator>
  <cp:lastModifiedBy>Tomáš Pánik</cp:lastModifiedBy>
  <cp:revision>67</cp:revision>
  <dcterms:created xsi:type="dcterms:W3CDTF">2024-11-17T12:48:40Z</dcterms:created>
  <dcterms:modified xsi:type="dcterms:W3CDTF">2024-11-30T09:43:28Z</dcterms:modified>
</cp:coreProperties>
</file>