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300"/>
    <a:srgbClr val="014100"/>
    <a:srgbClr val="004240"/>
    <a:srgbClr val="000546"/>
    <a:srgbClr val="370042"/>
    <a:srgbClr val="400000"/>
    <a:srgbClr val="DEE7FF"/>
    <a:srgbClr val="DEFFFF"/>
    <a:srgbClr val="E2FFE2"/>
    <a:srgbClr val="F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C5D52-4EA5-8B49-AFAE-D67EB4169EDD}" v="237" dt="2024-11-17T21:12:3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/>
    <p:restoredTop sz="94694"/>
  </p:normalViewPr>
  <p:slideViewPr>
    <p:cSldViewPr snapToGrid="0">
      <p:cViewPr varScale="1">
        <p:scale>
          <a:sx n="121" d="100"/>
          <a:sy n="121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0AA0-6A63-C914-8681-3376A7DB1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2E0B2-31F1-5867-FAB1-CFE4EC4BE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FF6C73-BB78-8157-FF79-F8275E00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BCA6E74-A7BD-AB0A-A8DA-D2E22979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216339-312B-CD7C-631B-1DD2584E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C17A6-F116-2DF8-681A-2E4F893A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41D819E-619A-FE5E-EBC4-FB73F897D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163163A-B29D-234A-0285-A0C1F3E2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B801F8-E83F-AA33-4111-57F59910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9270BDD-45E6-0323-91B9-7DA76004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78C74EC-7B59-3B5B-68CD-72098F636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D2761A3-08D6-FB84-0CB0-051F66B86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FEF19-1EC6-9105-DE2C-E933DEB4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C0C4B2-5445-03F3-BA42-4A2C5590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3FA8DD-A935-7BC1-35C5-FFCB239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AA00D-0FF3-16A5-488C-89A26C50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E22AD2-8B1B-D297-256D-BEF6F4552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157DD9-E870-16DD-5203-E58342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2E9EFE-F4C9-632B-03A8-777DBF01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99CFD9-A7CA-A442-8284-66535D4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5F06E-75D1-00AD-A7A8-6DE60468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0C414C-2507-6805-4094-578C7946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44A57E-C0A8-2356-D141-18B24DAD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B65EFF-64DC-0819-9064-0339026A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46D408-E3E6-7DE9-BCE9-CFC730FB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025AC-A863-0D10-64E9-F71E3AAE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95B81-3AC6-FEBA-DD5E-250AF6FF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D0351C6-E3F5-1A02-6A61-9C5B8074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F8778A1-4AF5-663F-DEE9-5EB66EF9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31A256-6C3D-44CB-F07C-9FB24802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FCE8AA6-554C-72F7-8C3E-2103891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1E612-7B8D-396F-8012-18ACECDB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82092-B3E9-3516-72D6-B3EB9491B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2A62C8-A4A0-56D8-1ACA-792FB827D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A5FDD8-6C54-17C8-BCED-EE210BCAC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CC7DEA2-F46D-D0DD-86E0-A3010E7F3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21B2B9A-8AC1-7C4E-E150-AB678D6E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2748F9E-6705-DA7F-EF81-1536D83E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5854BA2-EA75-D206-509E-706F1A3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C7FFB-7CFD-7E68-357C-8DDC7B6C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F4C7287-6208-617A-6932-EADA9930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3ED3B57-953D-A7F5-F1B3-9F72A9EE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524F408-7F6E-A5CF-598E-93CE7348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8191A13-7531-3848-A0A4-42D21F3F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D484D7B-A1AE-4318-1A96-14070697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1F08663-899F-B5D4-A203-4473C4C1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D711-AF99-A185-7CFB-6453C18F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897CA6-5984-1652-A7EC-ED4E3D85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B603DA-4A39-8658-D352-D0BF4628C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D1EF432-7CA8-A578-E642-1799AC6C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43754C-48A7-C24F-8A2F-4A2D713A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B40B85-02DD-59FA-AE7C-89CB757B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5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B8BF5-5028-E064-26F2-126A63C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2CF3061-E418-DDF8-51F8-1AA3D41DA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0D9FD4-F196-0AA8-489E-C7E4DAF0F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810E24D-86F7-04B9-829F-D4D3B05D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BADF54-2B09-128A-E6A8-DD4A597F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8E0040C-EB62-2393-5DBB-8D97D226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9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698676A-4DC1-A62C-B1EC-BA8EE860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086C07-F85A-1227-57BF-A62955D5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B747C4-B740-B9F6-11E2-0FBBF62F4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040275-7700-97C3-8AC6-E05007280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F03321-AD27-E324-CD3C-DFDC384AF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B2E44CD3-E10E-CA0D-0A7F-0F2927C2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B75AB10-D319-A151-E522-8B556B4477F9}"/>
              </a:ext>
            </a:extLst>
          </p:cNvPr>
          <p:cNvSpPr txBox="1"/>
          <p:nvPr/>
        </p:nvSpPr>
        <p:spPr>
          <a:xfrm>
            <a:off x="7811382" y="2082443"/>
            <a:ext cx="336342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LOKO </a:t>
            </a:r>
            <a:r>
              <a:rPr lang="sk-SK" sz="2300" dirty="0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TRANS Slovakia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19A8489-93C5-917D-C4A2-4A526CD2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113" y="364671"/>
            <a:ext cx="14351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1E7B14-49A7-2277-5832-6C3BB38E7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9"/>
          <a:stretch/>
        </p:blipFill>
        <p:spPr>
          <a:xfrm>
            <a:off x="0" y="-1"/>
            <a:ext cx="2984500" cy="2607291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C73F3475-F28B-F767-3A63-FA2D359C9C2E}"/>
              </a:ext>
            </a:extLst>
          </p:cNvPr>
          <p:cNvSpPr txBox="1"/>
          <p:nvPr/>
        </p:nvSpPr>
        <p:spPr>
          <a:xfrm>
            <a:off x="849527" y="2241496"/>
            <a:ext cx="40359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NDT je technika používaná na skúmanie integrity železničných komponentov a infraštruktúry bez poškodenia skúšaného materiálu.</a:t>
            </a:r>
          </a:p>
          <a:p>
            <a:endParaRPr lang="sk-SK" dirty="0">
              <a:solidFill>
                <a:srgbClr val="373937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Tieto metódy zabezpečujú bezpečnosť a spoľahlivosť železničných systémov. V LOKO TRANS Slovakia považujeme NDT za základný pilier kvality a bezpečnosti prevádzky.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6747E9F-4701-9045-8B97-3567BC34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3264"/>
            <a:ext cx="5617029" cy="5371472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9D5E84DF-1706-B128-B7D6-73A48EDC99AE}"/>
              </a:ext>
            </a:extLst>
          </p:cNvPr>
          <p:cNvSpPr txBox="1"/>
          <p:nvPr/>
        </p:nvSpPr>
        <p:spPr>
          <a:xfrm>
            <a:off x="6471557" y="1051737"/>
            <a:ext cx="487091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000546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Metódy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Ultrazvukové skúšanie (UT)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využíva ultrazvukové vlny na detekciu vnútorných objektov materiálu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Magnetická časticová skúška (MT)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aplikuje magnetické pole na materiál - defekty zmenia magnetické pole, čo umožní ich identifikáciu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Skúška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penetrantom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(PT)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používa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penetrantnú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kvapalinu, ktorá sa vsiakne do povrchových trhlín a po aplikácii developera sa stávajú defekty viditeľnými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Vizuálne testovanie (VT)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základná metóda využívajúca vizuálnu kontrolu na identifikáciu povrchových nepravidelností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8F6F6F8-7F86-B602-C9A6-D7300AF1CE35}"/>
              </a:ext>
            </a:extLst>
          </p:cNvPr>
          <p:cNvSpPr txBox="1"/>
          <p:nvPr/>
        </p:nvSpPr>
        <p:spPr>
          <a:xfrm>
            <a:off x="839018" y="819666"/>
            <a:ext cx="41456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Nedeštruktívne testovanie</a:t>
            </a:r>
          </a:p>
        </p:txBody>
      </p:sp>
    </p:spTree>
    <p:extLst>
      <p:ext uri="{BB962C8B-B14F-4D97-AF65-F5344CB8AC3E}">
        <p14:creationId xmlns:p14="http://schemas.microsoft.com/office/powerpoint/2010/main" val="411735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045C78CA-E3B0-2F0E-BE8C-12958309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50A69CB-E83D-5CD0-3FCA-5C51A3311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177143"/>
            <a:ext cx="4527197" cy="41783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C549130-CFF9-0E8E-F772-1E84ED3603F7}"/>
              </a:ext>
            </a:extLst>
          </p:cNvPr>
          <p:cNvSpPr txBox="1"/>
          <p:nvPr/>
        </p:nvSpPr>
        <p:spPr>
          <a:xfrm>
            <a:off x="1157004" y="2544195"/>
            <a:ext cx="380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Technické vybavenie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349B331-FE3B-8115-8ED1-A6E572A2419F}"/>
              </a:ext>
            </a:extLst>
          </p:cNvPr>
          <p:cNvSpPr txBox="1"/>
          <p:nvPr/>
        </p:nvSpPr>
        <p:spPr>
          <a:xfrm>
            <a:off x="1157004" y="3038330"/>
            <a:ext cx="39659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Zariadenie MZZD-2500-R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 kontrolu celistvých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umožňuje testovanie s monoblokmi aj bez nich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Zariadenie MAS 1500 HD Plus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na kontrolu menších súčiastok do dĺžky 1500mm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Ultrazvuky OLYMPUS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prispôsobené technické vybavenie pre UT kontrolu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0253AEB-6879-FBEB-5B0D-FBCB0B9E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647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FD2BC8F7-AC07-81D7-7952-F6BF2AB33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6D6FDC6-9E8E-73B6-119E-C114BF82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5E9FB01-5F41-F28D-CF04-96EB424A7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90" y="2743200"/>
            <a:ext cx="4527197" cy="36051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2348EA0-592D-B3DB-8386-E6AD0C41B0A2}"/>
              </a:ext>
            </a:extLst>
          </p:cNvPr>
          <p:cNvSpPr txBox="1"/>
          <p:nvPr/>
        </p:nvSpPr>
        <p:spPr>
          <a:xfrm>
            <a:off x="6959959" y="3607354"/>
            <a:ext cx="3956858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5"/>
              </a:spcBef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Technici sú certifikovaní podľa EN ISO 9712 a UIC 960 zabezpečené COO NSD Bratislava a České dráhy, a. s.</a:t>
            </a:r>
          </a:p>
          <a:p>
            <a:pPr>
              <a:spcBef>
                <a:spcPts val="525"/>
              </a:spcBef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Spoločnosť má oprávnenie od Dopravného úradu v Bratislave a HDS KV Praha</a:t>
            </a:r>
          </a:p>
          <a:p>
            <a:pPr>
              <a:spcBef>
                <a:spcPts val="525"/>
              </a:spcBef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Absolvovaná certifikácia VPI pre certifikačnú schému NDT RAILWAY od W.S. CERT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96389E1-1538-42F5-226E-D7E8CFAD09B8}"/>
              </a:ext>
            </a:extLst>
          </p:cNvPr>
          <p:cNvSpPr txBox="1"/>
          <p:nvPr/>
        </p:nvSpPr>
        <p:spPr>
          <a:xfrm>
            <a:off x="6967433" y="3092984"/>
            <a:ext cx="380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Certifikácie a oprávnenia</a:t>
            </a:r>
          </a:p>
        </p:txBody>
      </p:sp>
    </p:spTree>
    <p:extLst>
      <p:ext uri="{BB962C8B-B14F-4D97-AF65-F5344CB8AC3E}">
        <p14:creationId xmlns:p14="http://schemas.microsoft.com/office/powerpoint/2010/main" val="344445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A15D3FB2-3E29-3ABE-83AB-A094A6327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233"/>
            <a:ext cx="2273300" cy="133350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8C74B0EB-B976-9F38-6660-BD7D49B8AF9A}"/>
              </a:ext>
            </a:extLst>
          </p:cNvPr>
          <p:cNvSpPr txBox="1"/>
          <p:nvPr/>
        </p:nvSpPr>
        <p:spPr>
          <a:xfrm>
            <a:off x="849527" y="2241496"/>
            <a:ext cx="40359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Spoločnosť LOKO TRANS Slovakia,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obsluhuje a užíva vlečku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 Komárne, kde máme k dispozícii koľaje na krátko aj dlhodobú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deponáciu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vagónov pre našich obchodných partnerov. Na vlečke sa nachádzajú koľaje, ktoré využívame aj na vykonávanie bežných opráv na vagónoch, čo prevádzkujeme výhradne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0FB50B5-8994-8CE7-2373-AF94AA969325}"/>
              </a:ext>
            </a:extLst>
          </p:cNvPr>
          <p:cNvSpPr txBox="1"/>
          <p:nvPr/>
        </p:nvSpPr>
        <p:spPr>
          <a:xfrm>
            <a:off x="5187065" y="2241496"/>
            <a:ext cx="40359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prostredníctvom mobilného výjazdového servisu LOKO TRANS Slovakia,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Na vlečke zabezpečujeme dopravu vlastnou lokomotívou, ktorou vykonávame služby pre posun, pristavenie a vytiahnutie vagónov medzi vlečkou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 železničnou stanicou Komárno ako aj obsluhu pravidelných vlakov.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6CD8A3AE-4920-104C-E88B-E2CF0B03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203" y="0"/>
            <a:ext cx="2565797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6782C71-5C77-7C3F-17A9-6E55D627D79A}"/>
              </a:ext>
            </a:extLst>
          </p:cNvPr>
          <p:cNvSpPr txBox="1"/>
          <p:nvPr/>
        </p:nvSpPr>
        <p:spPr>
          <a:xfrm>
            <a:off x="839018" y="819666"/>
            <a:ext cx="3217547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Deponácia</a:t>
            </a:r>
            <a:r>
              <a:rPr lang="sk-SK" sz="23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vagónov</a:t>
            </a:r>
            <a:br>
              <a:rPr lang="sk-SK" sz="23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a bežné opravy vagónov</a:t>
            </a:r>
            <a:endParaRPr lang="sk-SK" sz="2300" b="1" dirty="0">
              <a:solidFill>
                <a:srgbClr val="00424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6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66F016D-893B-6AAD-BB34-49BD1AE5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-10510"/>
            <a:ext cx="2984500" cy="263714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2852C55-77D8-06DA-863E-E8FAA60D0D18}"/>
              </a:ext>
            </a:extLst>
          </p:cNvPr>
          <p:cNvSpPr txBox="1"/>
          <p:nvPr/>
        </p:nvSpPr>
        <p:spPr>
          <a:xfrm>
            <a:off x="849527" y="1875736"/>
            <a:ext cx="40359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Výrobný proces prevádzky je zameraný na posúdenie stavu, na realizáciu revíznych kontrol a opráv nákladných vozňov a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 pre zabezpečenie požiadaviek externých zákazníkov. Moderným technickým vybavením s odborným personálom a dlhoročnými skúsenosťami sa snažíme dosiahnuť kvalitu a spokojnosť našich zákazníkov. Priebeh opravy nákladných vozňov a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je prispôsobený požiadavke zákazníka a prevedená údržba je na základe žiadaného predpisu.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A4C85CC-85A3-81DA-EE3B-56855F8839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035" y="1"/>
            <a:ext cx="6456965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BF8BB58-5D32-B7FE-242B-454522970BED}"/>
              </a:ext>
            </a:extLst>
          </p:cNvPr>
          <p:cNvSpPr txBox="1"/>
          <p:nvPr/>
        </p:nvSpPr>
        <p:spPr>
          <a:xfrm>
            <a:off x="849527" y="823907"/>
            <a:ext cx="122501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Revízie</a:t>
            </a:r>
            <a:b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dvojkolí</a:t>
            </a:r>
            <a:endParaRPr lang="sk-SK" sz="2300" b="1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6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DA347402-8BB1-0B3A-719A-583B5911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84B03B2-3B83-FB19-F883-691FF9A9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8" y="3428999"/>
            <a:ext cx="5454330" cy="29193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CD8EEBF-A8E0-1FA7-BD3D-70EC1F1484F0}"/>
              </a:ext>
            </a:extLst>
          </p:cNvPr>
          <p:cNvSpPr txBox="1"/>
          <p:nvPr/>
        </p:nvSpPr>
        <p:spPr>
          <a:xfrm>
            <a:off x="6096000" y="4666897"/>
            <a:ext cx="4883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Predpis		Stupeň údržby</a:t>
            </a:r>
            <a:b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KVs5-B-2010	DO, DO1, D1, D2, D3, D4, D5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SÚNV verzia 4.1	ZSSKC revízia, revízia +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04	IS0, IL, IS2, IS3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01	IS0, IL, IS2, IS3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23CD3A4-972C-EE4F-FA31-B1BF2A74A148}"/>
              </a:ext>
            </a:extLst>
          </p:cNvPr>
          <p:cNvSpPr txBox="1"/>
          <p:nvPr/>
        </p:nvSpPr>
        <p:spPr>
          <a:xfrm>
            <a:off x="6096001" y="3827311"/>
            <a:ext cx="4674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Stupne údržby </a:t>
            </a:r>
            <a:r>
              <a:rPr lang="sk-SK" b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sa prevádzajú 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podľa predpisov a stanoveného rozsahu: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2A46028-5572-EAF2-F859-A5C3C46B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352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E6BB37CF-BF73-7415-3F30-316DE4041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3868" y="0"/>
            <a:ext cx="1908131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E059988-F1C2-DE30-5B86-4E02D0DF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83869" cy="6857999"/>
          </a:xfrm>
          <a:prstGeom prst="rect">
            <a:avLst/>
          </a:prstGeom>
          <a:ln w="12700">
            <a:noFill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2C874C2-62EA-A8E5-F9C0-C36692AC6DA0}"/>
              </a:ext>
            </a:extLst>
          </p:cNvPr>
          <p:cNvSpPr txBox="1"/>
          <p:nvPr/>
        </p:nvSpPr>
        <p:spPr>
          <a:xfrm>
            <a:off x="849527" y="881765"/>
            <a:ext cx="43729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Pre zabezpečenie a dosiahnutie vysokej kvality v našej prevádzke používame moderné technické vybavenie, CNC obrábacie stroje, zariadenia a meraciu techniku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F7F9A73-7A6E-5D05-84BA-AAB39D54AE79}"/>
              </a:ext>
            </a:extLst>
          </p:cNvPr>
          <p:cNvSpPr txBox="1"/>
          <p:nvPr/>
        </p:nvSpPr>
        <p:spPr>
          <a:xfrm>
            <a:off x="849527" y="2537043"/>
            <a:ext cx="39659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Sústruh Honor BNC 40120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sústruženie náprav (oprava čapu ložiska, sedla monobloku, sedla oporného krúžku, drieku)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Sústruh VL 100C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sústruženie náboja kolesa (monobloku)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Sústruh RAFAMET UBF 112N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sústruženie jazdného profilu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57AA3C3-045F-3E1B-4BAA-FEF719496FD6}"/>
              </a:ext>
            </a:extLst>
          </p:cNvPr>
          <p:cNvSpPr txBox="1"/>
          <p:nvPr/>
        </p:nvSpPr>
        <p:spPr>
          <a:xfrm>
            <a:off x="5491268" y="879352"/>
            <a:ext cx="3965971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Lis VB 02 400t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rozlisovanie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Tryskacie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zariadenie TTK - SAF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čistenie a odstránenie nečistôt z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Lakovacia a sušiaca kabína VERTA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povrchová úprava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(farbenie a sušenie)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NDT zariadenie MZZD-2500-R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 kontrolu celistvých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umožňuje testovanie s monoblokmi aj bez nich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Zariadenie na demontáž a montáž</a:t>
            </a:r>
            <a:b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ložiskových komôr, ložísk a ložiskových krúžkov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4F16A60-0B6D-DD6D-A33D-74CC63BE6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EDCC50C-FAD2-4A10-39BA-A7370FB1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0"/>
            <a:ext cx="2984500" cy="26371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FD206B0-8DDC-E8DF-05D4-944700B7A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5" y="224590"/>
            <a:ext cx="1886309" cy="6633412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E117C13-D411-0292-4BC0-5F572A771347}"/>
              </a:ext>
            </a:extLst>
          </p:cNvPr>
          <p:cNvSpPr txBox="1"/>
          <p:nvPr/>
        </p:nvSpPr>
        <p:spPr>
          <a:xfrm>
            <a:off x="6096000" y="1421467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Príjem a vstupná kontrola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99EEB76-6381-2CCC-A0F6-5922101B1547}"/>
              </a:ext>
            </a:extLst>
          </p:cNvPr>
          <p:cNvSpPr txBox="1"/>
          <p:nvPr/>
        </p:nvSpPr>
        <p:spPr>
          <a:xfrm>
            <a:off x="6096000" y="1858274"/>
            <a:ext cx="50532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Každý vagón, ktorý príde na našu prevádzku, je dôkladne zaevidovaný a pridelený do systému sledovania údržby. Naši technici vykonajú vstupnú prehliadku vagóna, aby identifikovali všetky zjavné poškodenia, alebo opotrebenia. Táto kontrola zahŕňa kontrolu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náprav, podvozkov, nadstavieb vagónov a brzdových komponentov.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040B1824-6AFB-3850-DAF6-25F1AECE6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474" y="1421467"/>
            <a:ext cx="1886309" cy="7805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0E6B269-67D4-2674-2948-ACA6CF90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474" y="4094356"/>
            <a:ext cx="1886309" cy="78054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2A114B97-1841-FFA9-E1C0-11ED534D9539}"/>
              </a:ext>
            </a:extLst>
          </p:cNvPr>
          <p:cNvSpPr txBox="1"/>
          <p:nvPr/>
        </p:nvSpPr>
        <p:spPr>
          <a:xfrm>
            <a:off x="6096000" y="4095329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Demontáž a detailná diagnostika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F1413AB-0450-D2D9-996C-BC45F6932E4B}"/>
              </a:ext>
            </a:extLst>
          </p:cNvPr>
          <p:cNvSpPr txBox="1"/>
          <p:nvPr/>
        </p:nvSpPr>
        <p:spPr>
          <a:xfrm>
            <a:off x="6096000" y="4532136"/>
            <a:ext cx="50532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Vagón je demontovaný na jednotlivé komponenty, čo umožňuje detailnú kontrolu každého dielu. Využívame pokročilé diagnostické nástroje a metódy na posúdenie stavu každého komponentu. Toto zahŕňa nedeštruktívne testovanie, ultrazvukové kontroly, vizuálne kontroly a ďalšie špecializované techniky.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10DE64B-8164-587B-A6B7-B436A8ED5215}"/>
              </a:ext>
            </a:extLst>
          </p:cNvPr>
          <p:cNvSpPr txBox="1"/>
          <p:nvPr/>
        </p:nvSpPr>
        <p:spPr>
          <a:xfrm>
            <a:off x="849527" y="823907"/>
            <a:ext cx="212429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Revízie</a:t>
            </a:r>
            <a:b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nákladných vagónov</a:t>
            </a:r>
            <a:endParaRPr lang="sk-SK" sz="2300" b="1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00EE56-056F-D657-D79F-8CBCA1B10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4" y="-1"/>
            <a:ext cx="1886309" cy="685800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BC34DF9-6E93-49FF-001D-34A4CA398628}"/>
              </a:ext>
            </a:extLst>
          </p:cNvPr>
          <p:cNvSpPr txBox="1"/>
          <p:nvPr/>
        </p:nvSpPr>
        <p:spPr>
          <a:xfrm>
            <a:off x="6096000" y="468431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Oprava a náhrada komponentov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2966C17-CD2C-2EA1-9F7A-FF5B749C12F5}"/>
              </a:ext>
            </a:extLst>
          </p:cNvPr>
          <p:cNvSpPr txBox="1"/>
          <p:nvPr/>
        </p:nvSpPr>
        <p:spPr>
          <a:xfrm>
            <a:off x="6096000" y="905238"/>
            <a:ext cx="50532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 identifikácii poškodených, alebo opotrebovaných dielov naši odborníci vykonávajú potrebné opravy. To môže zahŕňať zváranie, brúsenie, repasovanie a ďalšie špecializované opravy, ako oprava stavačov zdrží, brzdových komponentov, váženie pružín a 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pružníc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alebo oprava podvozkov. Ak niektoré diely nie sú možné opraviť, nahradíme ich novými dielmi podľa špecifikácií výrobcu.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9146612-EA5B-8D92-7F8C-A516D416B3CC}"/>
              </a:ext>
            </a:extLst>
          </p:cNvPr>
          <p:cNvSpPr txBox="1"/>
          <p:nvPr/>
        </p:nvSpPr>
        <p:spPr>
          <a:xfrm>
            <a:off x="6096000" y="3391935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Montáž a finalizácia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8BAE839-32A4-A9FB-5D76-2B9388B71128}"/>
              </a:ext>
            </a:extLst>
          </p:cNvPr>
          <p:cNvSpPr txBox="1"/>
          <p:nvPr/>
        </p:nvSpPr>
        <p:spPr>
          <a:xfrm>
            <a:off x="6096000" y="3828742"/>
            <a:ext cx="5053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 oprave a výmene komponentov sa všetky diely znovu zmontujú. Naši technici zabezpečujú, aby všetky diely boli správne namontované, skontrolované a fungovali bezchybne. Vykonáme povrchovú úpravu vagóna podľa technologického postupu a následne vagón poskladáme a posielame na výstupnú kontrolu, aby sme sa uistili, že všetky opravy zodpovedajú najvyšším štandardom. To zahŕňa kontrolu funkčnosti bŕzd, pruženia, a ďalších kritických systémov.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D84C590-5C2E-EAF2-F942-08109742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68431"/>
            <a:ext cx="1886309" cy="7805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5726F75-6804-A219-40A2-CD543FED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3429000"/>
            <a:ext cx="1886309" cy="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B632-8D01-56D6-4345-2EA786CC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2F49D2-13A9-6156-347D-6AA4BE65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4" y="-1"/>
            <a:ext cx="1886309" cy="342900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418E11E-D27D-922E-5157-BE2C17C1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68431"/>
            <a:ext cx="1886309" cy="7805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59CC6152-1D3A-A8D3-FADE-4AA82EEB0444}"/>
              </a:ext>
            </a:extLst>
          </p:cNvPr>
          <p:cNvSpPr txBox="1"/>
          <p:nvPr/>
        </p:nvSpPr>
        <p:spPr>
          <a:xfrm>
            <a:off x="6096000" y="468431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Záverečná kontrola a odovzdanie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5F7D300-F337-C48A-4D26-297FEEEB153F}"/>
              </a:ext>
            </a:extLst>
          </p:cNvPr>
          <p:cNvSpPr txBox="1"/>
          <p:nvPr/>
        </p:nvSpPr>
        <p:spPr>
          <a:xfrm>
            <a:off x="6096000" y="905238"/>
            <a:ext cx="5053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Naši technici vykonávajú výstupnú kontrolu, ktorá zahŕňa kontrolu všetkých vykonaných prác a overenie, že všetky komponenty fungujú správne. Vypracujeme podrobnú dokumentáciu o všetkých vykonaných opravách a úpravách, ktorá je poskytnutá zákazníkom pre ich potreby. Po úspešnom ukončení všetkých kontrol, je vagón pripravený na odovzdanie zákazníkovi, ktorého informujeme o všetkých vykonaných prácach a poskytujeme odporúčania pre budúcu údržbu.</a:t>
            </a:r>
          </a:p>
        </p:txBody>
      </p:sp>
    </p:spTree>
    <p:extLst>
      <p:ext uri="{BB962C8B-B14F-4D97-AF65-F5344CB8AC3E}">
        <p14:creationId xmlns:p14="http://schemas.microsoft.com/office/powerpoint/2010/main" val="304501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14F785C5-F818-3D7C-40FE-FB7FD5DC4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89" y="293016"/>
            <a:ext cx="3410425" cy="627518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2B8F008-EBBA-3BED-23CD-693084C0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60" y="293016"/>
            <a:ext cx="7694943" cy="115646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AEA0054-D4B1-89CF-0240-CA17851F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55" y="1572696"/>
            <a:ext cx="7694950" cy="115646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2B535A7-0399-41D7-C285-EC545CB6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55" y="2852376"/>
            <a:ext cx="7694950" cy="115646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6F5485F-E8C1-C7CA-AC94-4C9200169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153" y="4132056"/>
            <a:ext cx="7694950" cy="115646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1910DCE4-D9D3-D895-5AE5-99010133D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153" y="5411736"/>
            <a:ext cx="7694950" cy="115646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DCBFAF6-73A6-9093-804B-7A29D05D2F71}"/>
              </a:ext>
            </a:extLst>
          </p:cNvPr>
          <p:cNvSpPr txBox="1"/>
          <p:nvPr/>
        </p:nvSpPr>
        <p:spPr>
          <a:xfrm>
            <a:off x="4378212" y="489360"/>
            <a:ext cx="12795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FFE0E1"/>
                </a:solidFill>
                <a:latin typeface="Poppins SemiBold" pitchFamily="2" charset="0"/>
                <a:cs typeface="Poppins SemiBold" pitchFamily="2" charset="0"/>
              </a:rPr>
              <a:t>Výroba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DFE1BAD-0E4F-D1A5-DB24-06BD89770707}"/>
              </a:ext>
            </a:extLst>
          </p:cNvPr>
          <p:cNvSpPr txBox="1"/>
          <p:nvPr/>
        </p:nvSpPr>
        <p:spPr>
          <a:xfrm>
            <a:off x="4378212" y="1769040"/>
            <a:ext cx="26901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Výjazdový servis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53130C1-0AF4-35AE-0CFD-2A755594A0F6}"/>
              </a:ext>
            </a:extLst>
          </p:cNvPr>
          <p:cNvSpPr txBox="1"/>
          <p:nvPr/>
        </p:nvSpPr>
        <p:spPr>
          <a:xfrm>
            <a:off x="4378212" y="3068444"/>
            <a:ext cx="24801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Nedeštruktívne</a:t>
            </a:r>
          </a:p>
          <a:p>
            <a:r>
              <a:rPr lang="sk-SK" sz="2300" b="1" dirty="0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testovanie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6B0A92A-82C2-C2D4-02A6-4E6908C1183C}"/>
              </a:ext>
            </a:extLst>
          </p:cNvPr>
          <p:cNvSpPr txBox="1"/>
          <p:nvPr/>
        </p:nvSpPr>
        <p:spPr>
          <a:xfrm>
            <a:off x="4378212" y="4334750"/>
            <a:ext cx="21868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DEFFFF"/>
                </a:solidFill>
                <a:latin typeface="Poppins SemiBold" pitchFamily="2" charset="0"/>
                <a:cs typeface="Poppins SemiBold" pitchFamily="2" charset="0"/>
              </a:rPr>
              <a:t>Deponovanie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4C90BD4-A199-40EE-EFDE-781EEA5DEBFB}"/>
              </a:ext>
            </a:extLst>
          </p:cNvPr>
          <p:cNvSpPr txBox="1"/>
          <p:nvPr/>
        </p:nvSpPr>
        <p:spPr>
          <a:xfrm>
            <a:off x="4378212" y="5648150"/>
            <a:ext cx="12250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E2FFE2"/>
                </a:solidFill>
                <a:latin typeface="Poppins SemiBold" pitchFamily="2" charset="0"/>
                <a:cs typeface="Poppins SemiBold" pitchFamily="2" charset="0"/>
              </a:rPr>
              <a:t>Revízie</a:t>
            </a:r>
          </a:p>
        </p:txBody>
      </p:sp>
    </p:spTree>
    <p:extLst>
      <p:ext uri="{BB962C8B-B14F-4D97-AF65-F5344CB8AC3E}">
        <p14:creationId xmlns:p14="http://schemas.microsoft.com/office/powerpoint/2010/main" val="47199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03E97C5-C008-1EC5-7768-66CA93EC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0"/>
            <a:ext cx="2984500" cy="263714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7573F5F-21B4-7504-5EA3-509C954E423F}"/>
              </a:ext>
            </a:extLst>
          </p:cNvPr>
          <p:cNvSpPr txBox="1"/>
          <p:nvPr/>
        </p:nvSpPr>
        <p:spPr>
          <a:xfrm>
            <a:off x="849527" y="823907"/>
            <a:ext cx="17540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412300"/>
                </a:solidFill>
                <a:latin typeface="Poppins SemiBold" pitchFamily="2" charset="0"/>
                <a:cs typeface="Poppins SemiBold" pitchFamily="2" charset="0"/>
              </a:rPr>
              <a:t>Certifikáty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9150FE-76C1-606B-DB7E-AD630D8C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1402342"/>
            <a:ext cx="3365500" cy="4814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2982A1B-4FBA-48C4-0118-97FA888CB28A}"/>
              </a:ext>
            </a:extLst>
          </p:cNvPr>
          <p:cNvSpPr txBox="1"/>
          <p:nvPr/>
        </p:nvSpPr>
        <p:spPr>
          <a:xfrm>
            <a:off x="1002303" y="1518186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9001:2016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777C623-7A39-9DEA-B46F-0185623B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1962515"/>
            <a:ext cx="3365500" cy="4814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2ADE6AA-2C2D-4D03-80E3-F46272CC3508}"/>
              </a:ext>
            </a:extLst>
          </p:cNvPr>
          <p:cNvSpPr txBox="1"/>
          <p:nvPr/>
        </p:nvSpPr>
        <p:spPr>
          <a:xfrm>
            <a:off x="1002303" y="2078359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45001:2019</a:t>
            </a:r>
          </a:p>
        </p:txBody>
      </p:sp>
      <p:pic>
        <p:nvPicPr>
          <p:cNvPr id="32" name="Obrázok 31">
            <a:extLst>
              <a:ext uri="{FF2B5EF4-FFF2-40B4-BE49-F238E27FC236}">
                <a16:creationId xmlns:a16="http://schemas.microsoft.com/office/drawing/2014/main" id="{9CC9C3AD-B118-D3C9-AED1-21E831B71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2522688"/>
            <a:ext cx="3365500" cy="481400"/>
          </a:xfrm>
          <a:prstGeom prst="rect">
            <a:avLst/>
          </a:prstGeom>
        </p:spPr>
      </p:pic>
      <p:sp>
        <p:nvSpPr>
          <p:cNvPr id="33" name="BlokTextu 32">
            <a:extLst>
              <a:ext uri="{FF2B5EF4-FFF2-40B4-BE49-F238E27FC236}">
                <a16:creationId xmlns:a16="http://schemas.microsoft.com/office/drawing/2014/main" id="{4B6B3824-56E9-18C2-76AF-8F6A43B1857F}"/>
              </a:ext>
            </a:extLst>
          </p:cNvPr>
          <p:cNvSpPr txBox="1"/>
          <p:nvPr/>
        </p:nvSpPr>
        <p:spPr>
          <a:xfrm>
            <a:off x="1002303" y="2638532"/>
            <a:ext cx="2353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DIN EN 15085-2 CL1 - Šurany</a:t>
            </a: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FB6F7718-15D4-FB52-A184-BA60C574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3082861"/>
            <a:ext cx="3365500" cy="665956"/>
          </a:xfrm>
          <a:prstGeom prst="rect">
            <a:avLst/>
          </a:prstGeom>
        </p:spPr>
      </p:pic>
      <p:sp>
        <p:nvSpPr>
          <p:cNvPr id="35" name="BlokTextu 34">
            <a:extLst>
              <a:ext uri="{FF2B5EF4-FFF2-40B4-BE49-F238E27FC236}">
                <a16:creationId xmlns:a16="http://schemas.microsoft.com/office/drawing/2014/main" id="{D4B73A84-94DB-D3CB-72A9-D2F43C1C8C25}"/>
              </a:ext>
            </a:extLst>
          </p:cNvPr>
          <p:cNvSpPr txBox="1"/>
          <p:nvPr/>
        </p:nvSpPr>
        <p:spPr>
          <a:xfrm>
            <a:off x="1002303" y="3198705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Osvedčenie subjektu zodpovedného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za údržbu</a:t>
            </a: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773E4550-CBCC-C377-7EFB-F8CA39D3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3827590"/>
            <a:ext cx="3365500" cy="1506888"/>
          </a:xfrm>
          <a:prstGeom prst="rect">
            <a:avLst/>
          </a:prstGeom>
        </p:spPr>
      </p:pic>
      <p:sp>
        <p:nvSpPr>
          <p:cNvPr id="37" name="BlokTextu 36">
            <a:extLst>
              <a:ext uri="{FF2B5EF4-FFF2-40B4-BE49-F238E27FC236}">
                <a16:creationId xmlns:a16="http://schemas.microsoft.com/office/drawing/2014/main" id="{DF0C355E-B640-8F72-524C-834696484F57}"/>
              </a:ext>
            </a:extLst>
          </p:cNvPr>
          <p:cNvSpPr txBox="1"/>
          <p:nvPr/>
        </p:nvSpPr>
        <p:spPr>
          <a:xfrm>
            <a:off x="1002303" y="3943434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Osvědčení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způsobilosti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dodavatele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A6447FEF-C73B-4489-C251-DAD9A4424796}"/>
              </a:ext>
            </a:extLst>
          </p:cNvPr>
          <p:cNvSpPr txBox="1"/>
          <p:nvPr/>
        </p:nvSpPr>
        <p:spPr>
          <a:xfrm>
            <a:off x="1002304" y="4160568"/>
            <a:ext cx="3153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Opravy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Nbo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Nbt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opravy násilného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poškození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Revizní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opravy (Rev) a Technické kontroly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nákladních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vozů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řady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Eas-11., 52., 53., 54.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sk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držitele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Skupina ČD v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souladu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s interní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směrnicí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ČD Cargo,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a.s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KVs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5-B-2010 a schválenými technologickými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postupmy</a:t>
            </a:r>
            <a:endParaRPr lang="sk-SK" sz="1100" dirty="0">
              <a:solidFill>
                <a:srgbClr val="412400"/>
              </a:solidFill>
              <a:effectLst/>
              <a:latin typeface="Inter" panose="02000503000000020004" pitchFamily="2" charset="0"/>
            </a:endParaRPr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A4389A16-DAE9-91E2-CCEC-9F936D5B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5413251"/>
            <a:ext cx="3365500" cy="1036976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5FC6FA4D-516B-D990-1804-5D182786C44A}"/>
              </a:ext>
            </a:extLst>
          </p:cNvPr>
          <p:cNvSpPr txBox="1"/>
          <p:nvPr/>
        </p:nvSpPr>
        <p:spPr>
          <a:xfrm>
            <a:off x="1002303" y="5529095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 na vykonávanie opráv,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rekonštrukcíí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revízií a skúšok na určených technických zariadeniach zdvíhacích</a:t>
            </a:r>
          </a:p>
        </p:txBody>
      </p:sp>
      <p:pic>
        <p:nvPicPr>
          <p:cNvPr id="41" name="Obrázok 40">
            <a:extLst>
              <a:ext uri="{FF2B5EF4-FFF2-40B4-BE49-F238E27FC236}">
                <a16:creationId xmlns:a16="http://schemas.microsoft.com/office/drawing/2014/main" id="{0760164E-4E96-1DC1-1974-7EACC7EB8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1503439"/>
            <a:ext cx="3365500" cy="1036976"/>
          </a:xfrm>
          <a:prstGeom prst="rect">
            <a:avLst/>
          </a:prstGeom>
        </p:spPr>
      </p:pic>
      <p:sp>
        <p:nvSpPr>
          <p:cNvPr id="42" name="BlokTextu 41">
            <a:extLst>
              <a:ext uri="{FF2B5EF4-FFF2-40B4-BE49-F238E27FC236}">
                <a16:creationId xmlns:a16="http://schemas.microsoft.com/office/drawing/2014/main" id="{D5066FD5-68B9-DD06-0656-A10F82E3FD19}"/>
              </a:ext>
            </a:extLst>
          </p:cNvPr>
          <p:cNvSpPr txBox="1"/>
          <p:nvPr/>
        </p:nvSpPr>
        <p:spPr>
          <a:xfrm>
            <a:off x="7893359" y="1619283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Prohlášení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pověřeného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certifikačního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orgánu č. 705 v oblasti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provádění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certifikací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procesu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svařování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pro skupinu ČD (Predpis ČD V95/5)</a:t>
            </a: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2885AB16-F81A-67F5-304E-4B91BE32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2615821"/>
            <a:ext cx="3365500" cy="665956"/>
          </a:xfrm>
          <a:prstGeom prst="rect">
            <a:avLst/>
          </a:prstGeom>
        </p:spPr>
      </p:pic>
      <p:sp>
        <p:nvSpPr>
          <p:cNvPr id="44" name="BlokTextu 43">
            <a:extLst>
              <a:ext uri="{FF2B5EF4-FFF2-40B4-BE49-F238E27FC236}">
                <a16:creationId xmlns:a16="http://schemas.microsoft.com/office/drawing/2014/main" id="{D7FCE38E-74EC-1D73-27A1-8F7D5A6F14EB}"/>
              </a:ext>
            </a:extLst>
          </p:cNvPr>
          <p:cNvSpPr txBox="1"/>
          <p:nvPr/>
        </p:nvSpPr>
        <p:spPr>
          <a:xfrm>
            <a:off x="7893359" y="2731665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 Certifikát o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přezkoušení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typu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dvojkolí</a:t>
            </a:r>
            <a:r>
              <a:rPr lang="sk-SK" sz="1200" b="1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LTS 25t</a:t>
            </a:r>
          </a:p>
        </p:txBody>
      </p:sp>
      <p:pic>
        <p:nvPicPr>
          <p:cNvPr id="45" name="Obrázok 44">
            <a:extLst>
              <a:ext uri="{FF2B5EF4-FFF2-40B4-BE49-F238E27FC236}">
                <a16:creationId xmlns:a16="http://schemas.microsoft.com/office/drawing/2014/main" id="{25692BF4-B3DF-BB71-A7CC-EFBF100D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3361947"/>
            <a:ext cx="3365500" cy="665956"/>
          </a:xfrm>
          <a:prstGeom prst="rect">
            <a:avLst/>
          </a:prstGeom>
        </p:spPr>
      </p:pic>
      <p:sp>
        <p:nvSpPr>
          <p:cNvPr id="46" name="BlokTextu 45">
            <a:extLst>
              <a:ext uri="{FF2B5EF4-FFF2-40B4-BE49-F238E27FC236}">
                <a16:creationId xmlns:a16="http://schemas.microsoft.com/office/drawing/2014/main" id="{FAE3697A-BFD0-C59B-304C-82F4430AD22D}"/>
              </a:ext>
            </a:extLst>
          </p:cNvPr>
          <p:cNvSpPr txBox="1"/>
          <p:nvPr/>
        </p:nvSpPr>
        <p:spPr>
          <a:xfrm>
            <a:off x="7893359" y="3477791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 Certifikát o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přezkoušení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typu</a:t>
            </a:r>
          </a:p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dvojkolí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23,5t</a:t>
            </a:r>
          </a:p>
        </p:txBody>
      </p:sp>
      <p:pic>
        <p:nvPicPr>
          <p:cNvPr id="47" name="Obrázok 46">
            <a:extLst>
              <a:ext uri="{FF2B5EF4-FFF2-40B4-BE49-F238E27FC236}">
                <a16:creationId xmlns:a16="http://schemas.microsoft.com/office/drawing/2014/main" id="{05EA00AC-DEAE-0DF0-2FDC-BC4796B3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4111289"/>
            <a:ext cx="3365500" cy="665956"/>
          </a:xfrm>
          <a:prstGeom prst="rect">
            <a:avLst/>
          </a:prstGeom>
        </p:spPr>
      </p:pic>
      <p:sp>
        <p:nvSpPr>
          <p:cNvPr id="48" name="BlokTextu 47">
            <a:extLst>
              <a:ext uri="{FF2B5EF4-FFF2-40B4-BE49-F238E27FC236}">
                <a16:creationId xmlns:a16="http://schemas.microsoft.com/office/drawing/2014/main" id="{3A7FC023-7BC0-AA64-D6DC-531DFD08BDC2}"/>
              </a:ext>
            </a:extLst>
          </p:cNvPr>
          <p:cNvSpPr txBox="1"/>
          <p:nvPr/>
        </p:nvSpPr>
        <p:spPr>
          <a:xfrm>
            <a:off x="7893359" y="4227133"/>
            <a:ext cx="308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 Certifikát o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přezkoušení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typu -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dvojkolí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23,5t / 22,5t</a:t>
            </a: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04DE75C5-5B6C-ACDD-9783-84C75C01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4860631"/>
            <a:ext cx="3365500" cy="481400"/>
          </a:xfrm>
          <a:prstGeom prst="rect">
            <a:avLst/>
          </a:prstGeom>
        </p:spPr>
      </p:pic>
      <p:sp>
        <p:nvSpPr>
          <p:cNvPr id="50" name="BlokTextu 49">
            <a:extLst>
              <a:ext uri="{FF2B5EF4-FFF2-40B4-BE49-F238E27FC236}">
                <a16:creationId xmlns:a16="http://schemas.microsoft.com/office/drawing/2014/main" id="{4DF388C7-F725-EBB0-CE52-E207812016F0}"/>
              </a:ext>
            </a:extLst>
          </p:cNvPr>
          <p:cNvSpPr txBox="1"/>
          <p:nvPr/>
        </p:nvSpPr>
        <p:spPr>
          <a:xfrm>
            <a:off x="7893359" y="4976475"/>
            <a:ext cx="3256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-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Sgns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1" name="Obrázok 50">
            <a:extLst>
              <a:ext uri="{FF2B5EF4-FFF2-40B4-BE49-F238E27FC236}">
                <a16:creationId xmlns:a16="http://schemas.microsoft.com/office/drawing/2014/main" id="{03EE3EFB-F29E-6F17-BF77-BD45148A2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5414729"/>
            <a:ext cx="3365500" cy="481400"/>
          </a:xfrm>
          <a:prstGeom prst="rect">
            <a:avLst/>
          </a:prstGeom>
        </p:spPr>
      </p:pic>
      <p:sp>
        <p:nvSpPr>
          <p:cNvPr id="52" name="BlokTextu 51">
            <a:extLst>
              <a:ext uri="{FF2B5EF4-FFF2-40B4-BE49-F238E27FC236}">
                <a16:creationId xmlns:a16="http://schemas.microsoft.com/office/drawing/2014/main" id="{E8FF0DFD-C84C-0D94-6A2D-81F42216FB67}"/>
              </a:ext>
            </a:extLst>
          </p:cNvPr>
          <p:cNvSpPr txBox="1"/>
          <p:nvPr/>
        </p:nvSpPr>
        <p:spPr>
          <a:xfrm>
            <a:off x="7893359" y="5530573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14001:2016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F0DCA9F1-B4D1-0B8A-97B4-87D5E90F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6" y="5968827"/>
            <a:ext cx="3365500" cy="481400"/>
          </a:xfrm>
          <a:prstGeom prst="rect">
            <a:avLst/>
          </a:prstGeom>
        </p:spPr>
      </p:pic>
      <p:sp>
        <p:nvSpPr>
          <p:cNvPr id="54" name="BlokTextu 53">
            <a:extLst>
              <a:ext uri="{FF2B5EF4-FFF2-40B4-BE49-F238E27FC236}">
                <a16:creationId xmlns:a16="http://schemas.microsoft.com/office/drawing/2014/main" id="{7A149DF5-58CD-BF3D-553F-4F861019A851}"/>
              </a:ext>
            </a:extLst>
          </p:cNvPr>
          <p:cNvSpPr txBox="1"/>
          <p:nvPr/>
        </p:nvSpPr>
        <p:spPr>
          <a:xfrm>
            <a:off x="7893359" y="6084671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Certifikát NDT - VPI</a:t>
            </a:r>
          </a:p>
        </p:txBody>
      </p:sp>
      <p:pic>
        <p:nvPicPr>
          <p:cNvPr id="55" name="Obrázok 54">
            <a:extLst>
              <a:ext uri="{FF2B5EF4-FFF2-40B4-BE49-F238E27FC236}">
                <a16:creationId xmlns:a16="http://schemas.microsoft.com/office/drawing/2014/main" id="{661CED65-B03B-7BCD-DF92-C1F37D9D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648981"/>
            <a:ext cx="3365500" cy="852643"/>
          </a:xfrm>
          <a:prstGeom prst="rect">
            <a:avLst/>
          </a:prstGeom>
        </p:spPr>
      </p:pic>
      <p:sp>
        <p:nvSpPr>
          <p:cNvPr id="56" name="BlokTextu 55">
            <a:extLst>
              <a:ext uri="{FF2B5EF4-FFF2-40B4-BE49-F238E27FC236}">
                <a16:creationId xmlns:a16="http://schemas.microsoft.com/office/drawing/2014/main" id="{8DEEE2CD-0349-18CF-D7DB-4A777FBB9FA3}"/>
              </a:ext>
            </a:extLst>
          </p:cNvPr>
          <p:cNvSpPr txBox="1"/>
          <p:nvPr/>
        </p:nvSpPr>
        <p:spPr>
          <a:xfrm>
            <a:off x="4440250" y="764825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STN EN ISO 3834 časť 2</a:t>
            </a:r>
          </a:p>
        </p:txBody>
      </p:sp>
      <p:sp>
        <p:nvSpPr>
          <p:cNvPr id="57" name="BlokTextu 56">
            <a:extLst>
              <a:ext uri="{FF2B5EF4-FFF2-40B4-BE49-F238E27FC236}">
                <a16:creationId xmlns:a16="http://schemas.microsoft.com/office/drawing/2014/main" id="{23ACD38D-F5A5-88E4-6411-EB184776FD3A}"/>
              </a:ext>
            </a:extLst>
          </p:cNvPr>
          <p:cNvSpPr txBox="1"/>
          <p:nvPr/>
        </p:nvSpPr>
        <p:spPr>
          <a:xfrm>
            <a:off x="4440251" y="981959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oceľové zvárané konštrukcie, koľajové vozidlá</a:t>
            </a:r>
          </a:p>
        </p:txBody>
      </p:sp>
      <p:pic>
        <p:nvPicPr>
          <p:cNvPr id="58" name="Obrázok 57">
            <a:extLst>
              <a:ext uri="{FF2B5EF4-FFF2-40B4-BE49-F238E27FC236}">
                <a16:creationId xmlns:a16="http://schemas.microsoft.com/office/drawing/2014/main" id="{5726AEFB-68CA-AE33-8384-48530AC66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1569153"/>
            <a:ext cx="3365500" cy="481400"/>
          </a:xfrm>
          <a:prstGeom prst="rect">
            <a:avLst/>
          </a:prstGeom>
        </p:spPr>
      </p:pic>
      <p:sp>
        <p:nvSpPr>
          <p:cNvPr id="59" name="BlokTextu 58">
            <a:extLst>
              <a:ext uri="{FF2B5EF4-FFF2-40B4-BE49-F238E27FC236}">
                <a16:creationId xmlns:a16="http://schemas.microsoft.com/office/drawing/2014/main" id="{4B64125A-B187-4A5B-0C95-12C7F9DFB60A}"/>
              </a:ext>
            </a:extLst>
          </p:cNvPr>
          <p:cNvSpPr txBox="1"/>
          <p:nvPr/>
        </p:nvSpPr>
        <p:spPr>
          <a:xfrm>
            <a:off x="4440250" y="1684997"/>
            <a:ext cx="228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Osvedčenie funkcií údržby</a:t>
            </a:r>
          </a:p>
        </p:txBody>
      </p:sp>
      <p:pic>
        <p:nvPicPr>
          <p:cNvPr id="60" name="Obrázok 59">
            <a:extLst>
              <a:ext uri="{FF2B5EF4-FFF2-40B4-BE49-F238E27FC236}">
                <a16:creationId xmlns:a16="http://schemas.microsoft.com/office/drawing/2014/main" id="{A75B433A-56FD-0007-F4AC-CADFB4E86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94" y="2122270"/>
            <a:ext cx="3365500" cy="852643"/>
          </a:xfrm>
          <a:prstGeom prst="rect">
            <a:avLst/>
          </a:prstGeom>
        </p:spPr>
      </p:pic>
      <p:sp>
        <p:nvSpPr>
          <p:cNvPr id="61" name="BlokTextu 60">
            <a:extLst>
              <a:ext uri="{FF2B5EF4-FFF2-40B4-BE49-F238E27FC236}">
                <a16:creationId xmlns:a16="http://schemas.microsoft.com/office/drawing/2014/main" id="{5C8C1946-DB51-2037-2CC8-B26D9F31FBF3}"/>
              </a:ext>
            </a:extLst>
          </p:cNvPr>
          <p:cNvSpPr txBox="1"/>
          <p:nvPr/>
        </p:nvSpPr>
        <p:spPr>
          <a:xfrm>
            <a:off x="4446457" y="2238114"/>
            <a:ext cx="274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Potvrdenie odbornej spôsobilosti</a:t>
            </a:r>
          </a:p>
        </p:txBody>
      </p:sp>
      <p:sp>
        <p:nvSpPr>
          <p:cNvPr id="62" name="BlokTextu 61">
            <a:extLst>
              <a:ext uri="{FF2B5EF4-FFF2-40B4-BE49-F238E27FC236}">
                <a16:creationId xmlns:a16="http://schemas.microsoft.com/office/drawing/2014/main" id="{D224719D-19A3-3DB0-5509-50E8BF394E99}"/>
              </a:ext>
            </a:extLst>
          </p:cNvPr>
          <p:cNvSpPr txBox="1"/>
          <p:nvPr/>
        </p:nvSpPr>
        <p:spPr>
          <a:xfrm>
            <a:off x="4446458" y="2455248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Výroba, rekonštrukcie a opravy ŽKV ZSSK CARGO</a:t>
            </a:r>
          </a:p>
        </p:txBody>
      </p:sp>
      <p:pic>
        <p:nvPicPr>
          <p:cNvPr id="63" name="Obrázok 62">
            <a:extLst>
              <a:ext uri="{FF2B5EF4-FFF2-40B4-BE49-F238E27FC236}">
                <a16:creationId xmlns:a16="http://schemas.microsoft.com/office/drawing/2014/main" id="{2B3377F2-3B37-CABE-1922-94E6E4C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3044112"/>
            <a:ext cx="3365500" cy="665956"/>
          </a:xfrm>
          <a:prstGeom prst="rect">
            <a:avLst/>
          </a:prstGeom>
        </p:spPr>
      </p:pic>
      <p:sp>
        <p:nvSpPr>
          <p:cNvPr id="64" name="BlokTextu 63">
            <a:extLst>
              <a:ext uri="{FF2B5EF4-FFF2-40B4-BE49-F238E27FC236}">
                <a16:creationId xmlns:a16="http://schemas.microsoft.com/office/drawing/2014/main" id="{641A842F-0813-B48B-F005-EDC69D86FB3F}"/>
              </a:ext>
            </a:extLst>
          </p:cNvPr>
          <p:cNvSpPr txBox="1"/>
          <p:nvPr/>
        </p:nvSpPr>
        <p:spPr>
          <a:xfrm>
            <a:off x="4440250" y="3159956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 na zváranie dráhových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vozidiel</a:t>
            </a:r>
          </a:p>
        </p:txBody>
      </p:sp>
      <p:pic>
        <p:nvPicPr>
          <p:cNvPr id="65" name="Obrázok 64">
            <a:extLst>
              <a:ext uri="{FF2B5EF4-FFF2-40B4-BE49-F238E27FC236}">
                <a16:creationId xmlns:a16="http://schemas.microsoft.com/office/drawing/2014/main" id="{BF59387A-35C5-A4A9-57F0-87C33446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3779267"/>
            <a:ext cx="3365500" cy="665956"/>
          </a:xfrm>
          <a:prstGeom prst="rect">
            <a:avLst/>
          </a:prstGeom>
        </p:spPr>
      </p:pic>
      <p:sp>
        <p:nvSpPr>
          <p:cNvPr id="66" name="BlokTextu 65">
            <a:extLst>
              <a:ext uri="{FF2B5EF4-FFF2-40B4-BE49-F238E27FC236}">
                <a16:creationId xmlns:a16="http://schemas.microsoft.com/office/drawing/2014/main" id="{D946FE55-CD27-6DD2-48CE-C7A094C4FB04}"/>
              </a:ext>
            </a:extLst>
          </p:cNvPr>
          <p:cNvSpPr txBox="1"/>
          <p:nvPr/>
        </p:nvSpPr>
        <p:spPr>
          <a:xfrm>
            <a:off x="4440250" y="3895111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 na nedeštruktívne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skúšanie dráhových vozidiel</a:t>
            </a:r>
          </a:p>
        </p:txBody>
      </p:sp>
      <p:pic>
        <p:nvPicPr>
          <p:cNvPr id="67" name="Obrázok 66">
            <a:extLst>
              <a:ext uri="{FF2B5EF4-FFF2-40B4-BE49-F238E27FC236}">
                <a16:creationId xmlns:a16="http://schemas.microsoft.com/office/drawing/2014/main" id="{D7F556ED-8917-C420-678C-ECC8B5A15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4508902"/>
            <a:ext cx="3365500" cy="665956"/>
          </a:xfrm>
          <a:prstGeom prst="rect">
            <a:avLst/>
          </a:prstGeom>
        </p:spPr>
      </p:pic>
      <p:sp>
        <p:nvSpPr>
          <p:cNvPr id="68" name="BlokTextu 67">
            <a:extLst>
              <a:ext uri="{FF2B5EF4-FFF2-40B4-BE49-F238E27FC236}">
                <a16:creationId xmlns:a16="http://schemas.microsoft.com/office/drawing/2014/main" id="{E565BBC4-7EEA-507B-AE8B-27B9EE8401B2}"/>
              </a:ext>
            </a:extLst>
          </p:cNvPr>
          <p:cNvSpPr txBox="1"/>
          <p:nvPr/>
        </p:nvSpPr>
        <p:spPr>
          <a:xfrm>
            <a:off x="4440250" y="4624746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Oprávnení k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defektoskopickému</a:t>
            </a:r>
            <a:br>
              <a:rPr lang="sk-SK" sz="1200" b="1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zkoušení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9" name="Obrázok 68">
            <a:extLst>
              <a:ext uri="{FF2B5EF4-FFF2-40B4-BE49-F238E27FC236}">
                <a16:creationId xmlns:a16="http://schemas.microsoft.com/office/drawing/2014/main" id="{3A4575FC-523F-C8A8-CA6C-248CD5A2F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5241441"/>
            <a:ext cx="3365500" cy="481400"/>
          </a:xfrm>
          <a:prstGeom prst="rect">
            <a:avLst/>
          </a:prstGeom>
        </p:spPr>
      </p:pic>
      <p:sp>
        <p:nvSpPr>
          <p:cNvPr id="70" name="BlokTextu 69">
            <a:extLst>
              <a:ext uri="{FF2B5EF4-FFF2-40B4-BE49-F238E27FC236}">
                <a16:creationId xmlns:a16="http://schemas.microsoft.com/office/drawing/2014/main" id="{6497DBD0-9A0A-B9F9-5FD8-A94EEADB627D}"/>
              </a:ext>
            </a:extLst>
          </p:cNvPr>
          <p:cNvSpPr txBox="1"/>
          <p:nvPr/>
        </p:nvSpPr>
        <p:spPr>
          <a:xfrm>
            <a:off x="4440250" y="5357285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Certifikát VPI</a:t>
            </a:r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25FC99F8-8D27-B5CC-B144-D83818C96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3" y="5784271"/>
            <a:ext cx="3365500" cy="665956"/>
          </a:xfrm>
          <a:prstGeom prst="rect">
            <a:avLst/>
          </a:prstGeom>
        </p:spPr>
      </p:pic>
      <p:sp>
        <p:nvSpPr>
          <p:cNvPr id="72" name="BlokTextu 71">
            <a:extLst>
              <a:ext uri="{FF2B5EF4-FFF2-40B4-BE49-F238E27FC236}">
                <a16:creationId xmlns:a16="http://schemas.microsoft.com/office/drawing/2014/main" id="{64E2AB80-089A-0DD6-7772-251896C1282C}"/>
              </a:ext>
            </a:extLst>
          </p:cNvPr>
          <p:cNvSpPr txBox="1"/>
          <p:nvPr/>
        </p:nvSpPr>
        <p:spPr>
          <a:xfrm>
            <a:off x="4436966" y="5900115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Poverenie vykonávaním technických</a:t>
            </a:r>
          </a:p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kontrol dráhových vozidiel</a:t>
            </a:r>
          </a:p>
        </p:txBody>
      </p:sp>
      <p:pic>
        <p:nvPicPr>
          <p:cNvPr id="73" name="Obrázok 72">
            <a:extLst>
              <a:ext uri="{FF2B5EF4-FFF2-40B4-BE49-F238E27FC236}">
                <a16:creationId xmlns:a16="http://schemas.microsoft.com/office/drawing/2014/main" id="{74F6BA99-26EA-EFB7-024B-CE93769F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848" y="416330"/>
            <a:ext cx="3365500" cy="1017347"/>
          </a:xfrm>
          <a:prstGeom prst="rect">
            <a:avLst/>
          </a:prstGeom>
        </p:spPr>
      </p:pic>
      <p:sp>
        <p:nvSpPr>
          <p:cNvPr id="74" name="BlokTextu 73">
            <a:extLst>
              <a:ext uri="{FF2B5EF4-FFF2-40B4-BE49-F238E27FC236}">
                <a16:creationId xmlns:a16="http://schemas.microsoft.com/office/drawing/2014/main" id="{189B8C76-3D76-A363-5828-804C37BD6F30}"/>
              </a:ext>
            </a:extLst>
          </p:cNvPr>
          <p:cNvSpPr txBox="1"/>
          <p:nvPr/>
        </p:nvSpPr>
        <p:spPr>
          <a:xfrm>
            <a:off x="7889011" y="532174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</a:t>
            </a:r>
          </a:p>
        </p:txBody>
      </p:sp>
      <p:sp>
        <p:nvSpPr>
          <p:cNvPr id="75" name="BlokTextu 74">
            <a:extLst>
              <a:ext uri="{FF2B5EF4-FFF2-40B4-BE49-F238E27FC236}">
                <a16:creationId xmlns:a16="http://schemas.microsoft.com/office/drawing/2014/main" id="{2BBF3142-988A-CF56-0B53-AB0C4BB364F8}"/>
              </a:ext>
            </a:extLst>
          </p:cNvPr>
          <p:cNvSpPr txBox="1"/>
          <p:nvPr/>
        </p:nvSpPr>
        <p:spPr>
          <a:xfrm>
            <a:off x="7889012" y="749308"/>
            <a:ext cx="31536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na montáž, opravy, údržbu, rekonštrukcie, revízie a skúšky určených technických zariadení tlakových</a:t>
            </a:r>
          </a:p>
        </p:txBody>
      </p:sp>
    </p:spTree>
    <p:extLst>
      <p:ext uri="{BB962C8B-B14F-4D97-AF65-F5344CB8AC3E}">
        <p14:creationId xmlns:p14="http://schemas.microsoft.com/office/powerpoint/2010/main" val="413752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>
            <a:extLst>
              <a:ext uri="{FF2B5EF4-FFF2-40B4-BE49-F238E27FC236}">
                <a16:creationId xmlns:a16="http://schemas.microsoft.com/office/drawing/2014/main" id="{CB5FC45C-6227-B5B7-5D70-FC0BC0AA56FC}"/>
              </a:ext>
            </a:extLst>
          </p:cNvPr>
          <p:cNvSpPr txBox="1"/>
          <p:nvPr/>
        </p:nvSpPr>
        <p:spPr>
          <a:xfrm>
            <a:off x="849528" y="1980239"/>
            <a:ext cx="34909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 spolupráci so švajčiarskymi partnermi sme rozbehli vývoj 3 typov nákladných kontajnerových vozňov – podvozkové vozne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Sgmmns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40´ a 2-osové vozne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Lgns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40´. V rokoch 2023 a 2024 sa úspešne vykonala výroba prototypov a skúšky týchto vozňov na okruhu a obdržali sme TSI certifikáty na ich výrobu. V priebehu roka 2024 bude ukončený aj schvaľovací proces na ERA.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31678CD1-0AC3-DB0F-1766-09E3F37B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74"/>
            <a:ext cx="2273300" cy="13335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CAAF147-40B5-DC4E-0D8C-AD9E43FD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435" y="1"/>
            <a:ext cx="7087566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0B1F25A6-6FA5-DE86-FB10-E2596EF90FB2}"/>
              </a:ext>
            </a:extLst>
          </p:cNvPr>
          <p:cNvSpPr txBox="1"/>
          <p:nvPr/>
        </p:nvSpPr>
        <p:spPr>
          <a:xfrm>
            <a:off x="839018" y="819666"/>
            <a:ext cx="31470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Výroba nákladných</a:t>
            </a:r>
          </a:p>
          <a:p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vagónov</a:t>
            </a:r>
          </a:p>
        </p:txBody>
      </p:sp>
    </p:spTree>
    <p:extLst>
      <p:ext uri="{BB962C8B-B14F-4D97-AF65-F5344CB8AC3E}">
        <p14:creationId xmlns:p14="http://schemas.microsoft.com/office/powerpoint/2010/main" val="290102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334FC70C-CB7B-9470-A3C2-44230E56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450850"/>
            <a:ext cx="11238411" cy="59563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7CF21F0-8861-A8C1-5AD4-C2C7FDE4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D74B36F2-D334-320C-29A8-95932883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835282"/>
            <a:ext cx="6692900" cy="49403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FAFE86C0-7CDA-A07A-88B0-4601248FDD2E}"/>
              </a:ext>
            </a:extLst>
          </p:cNvPr>
          <p:cNvSpPr txBox="1"/>
          <p:nvPr/>
        </p:nvSpPr>
        <p:spPr>
          <a:xfrm>
            <a:off x="5551620" y="1952367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Lgns</a:t>
            </a:r>
            <a:r>
              <a:rPr lang="sk-SK" sz="1000" b="1" dirty="0">
                <a:latin typeface="Inter SemiBold" panose="02000503000000020004" pitchFamily="2" charset="0"/>
                <a:ea typeface="Inter SemiBold" panose="02000503000000020004" pitchFamily="2" charset="0"/>
              </a:rPr>
              <a:t> 40‘ 2024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4F6EC72-E7D4-032F-4453-9114439725EE}"/>
              </a:ext>
            </a:extLst>
          </p:cNvPr>
          <p:cNvSpPr txBox="1"/>
          <p:nvPr/>
        </p:nvSpPr>
        <p:spPr>
          <a:xfrm>
            <a:off x="5328001" y="4007708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Sgmmns</a:t>
            </a:r>
            <a:r>
              <a:rPr lang="sk-SK" sz="1000" b="1" dirty="0">
                <a:latin typeface="Inter SemiBold" panose="02000503000000020004" pitchFamily="2" charset="0"/>
                <a:ea typeface="Inter SemiBold" panose="02000503000000020004" pitchFamily="2" charset="0"/>
              </a:rPr>
              <a:t> (s) 40´ 2024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27F1616-D9D5-518B-9DD9-190CDAF11074}"/>
              </a:ext>
            </a:extLst>
          </p:cNvPr>
          <p:cNvSpPr txBox="1"/>
          <p:nvPr/>
        </p:nvSpPr>
        <p:spPr>
          <a:xfrm>
            <a:off x="5440211" y="5986103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 2024</a:t>
            </a:r>
            <a:endParaRPr lang="sk-SK" sz="1000" dirty="0">
              <a:solidFill>
                <a:srgbClr val="373937"/>
              </a:solidFill>
              <a:effectLst/>
              <a:latin typeface="Inter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7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2448-977E-B337-3CD7-1791406E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F7D198A-9DA3-D466-A38C-CECD1EB7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3"/>
          <a:stretch/>
        </p:blipFill>
        <p:spPr>
          <a:xfrm>
            <a:off x="0" y="0"/>
            <a:ext cx="2984500" cy="260289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E22EA66-6A56-4ED2-32A1-7C9C4E85A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3" y="-1"/>
            <a:ext cx="6512156" cy="685800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E78997E3-69F1-31B6-382B-ECC6B6E996A7}"/>
              </a:ext>
            </a:extLst>
          </p:cNvPr>
          <p:cNvSpPr txBox="1"/>
          <p:nvPr/>
        </p:nvSpPr>
        <p:spPr>
          <a:xfrm>
            <a:off x="849527" y="1980239"/>
            <a:ext cx="40359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Schválený výrobný proces je zameraný na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novovýrobu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pre nákladné vozne z nových komponentov.</a:t>
            </a:r>
          </a:p>
          <a:p>
            <a:endParaRPr lang="sk-SK" dirty="0">
              <a:solidFill>
                <a:srgbClr val="373937"/>
              </a:solidFill>
              <a:latin typeface="Inter" panose="02000503000000020004" pitchFamily="2" charset="0"/>
            </a:endParaRPr>
          </a:p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Použité komponenty sú zabezpečené s kompletnou technickou dokumentáciou, ktoré sú dodávané od schválených výrobcov. S moderným technickým vybavením a so skúseným personálom zabezpečujeme v našej prevádzke výrobný proces pre dosiahnutie požadovanej kvality a spokojnosť zákazníkov.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4487AFF-57F5-48B4-8C72-B0100FDEBDB9}"/>
              </a:ext>
            </a:extLst>
          </p:cNvPr>
          <p:cNvSpPr txBox="1"/>
          <p:nvPr/>
        </p:nvSpPr>
        <p:spPr>
          <a:xfrm>
            <a:off x="839018" y="819666"/>
            <a:ext cx="25218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Výroba </a:t>
            </a:r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dvojkolí</a:t>
            </a:r>
            <a:endParaRPr lang="sk-SK" sz="2300" b="1" dirty="0">
              <a:solidFill>
                <a:srgbClr val="4000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5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DE41F-C933-981C-1BF7-5C9DDE19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56A8916-7152-AA4B-5713-E29A19664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450849"/>
            <a:ext cx="10755812" cy="595287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BFE7A53-3463-31B9-1648-29CA8C3E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A411F2B2-4252-7FFF-31D9-4C6C5047D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2101850"/>
            <a:ext cx="5854700" cy="26543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4212063-DF1D-95B6-3E87-5C2E446686CD}"/>
              </a:ext>
            </a:extLst>
          </p:cNvPr>
          <p:cNvSpPr txBox="1"/>
          <p:nvPr/>
        </p:nvSpPr>
        <p:spPr>
          <a:xfrm>
            <a:off x="4034377" y="5986103"/>
            <a:ext cx="4123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Schválený konštrukčný typ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dvojkolia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LTS 25t a LTS 23,5t/22,5t</a:t>
            </a:r>
          </a:p>
        </p:txBody>
      </p:sp>
    </p:spTree>
    <p:extLst>
      <p:ext uri="{BB962C8B-B14F-4D97-AF65-F5344CB8AC3E}">
        <p14:creationId xmlns:p14="http://schemas.microsoft.com/office/powerpoint/2010/main" val="221031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8C97-D0A1-7375-22FC-E48ED07D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9D076927-1DA5-16EF-EDBE-131C7273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"/>
          <a:stretch/>
        </p:blipFill>
        <p:spPr>
          <a:xfrm>
            <a:off x="0" y="-1"/>
            <a:ext cx="3048000" cy="2632171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D4958CC-DD48-F4EA-65E2-9C9988EFCCA5}"/>
              </a:ext>
            </a:extLst>
          </p:cNvPr>
          <p:cNvSpPr txBox="1"/>
          <p:nvPr/>
        </p:nvSpPr>
        <p:spPr>
          <a:xfrm>
            <a:off x="867967" y="2729317"/>
            <a:ext cx="4819840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podvozkov s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výväzom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vozňa na mieste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ťažného a narážacieho ústrojenstva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brzdových prístrojov (brzdové rozvádzače, relé ventily, snímače zaťaženia, stavače zdrží, atď.)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brzdových klátikov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a oprava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stupačiek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madiel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iných bezpečnostných prvkov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vypúšťacích a poistných armatúr nádržkových vozňov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oprava nadstavieb vozňov zváraním, rovnaním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18E4236-2EF7-40C5-9588-FD8C73EEC874}"/>
              </a:ext>
            </a:extLst>
          </p:cNvPr>
          <p:cNvSpPr txBox="1"/>
          <p:nvPr/>
        </p:nvSpPr>
        <p:spPr>
          <a:xfrm>
            <a:off x="6310074" y="2729317"/>
            <a:ext cx="5013959" cy="380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skúška brzdy podľa UIC 543-1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oprava poškodených nápisov a náterov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dodatočné mazanie konštrukčných skupín nákladných vozňov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čistenie vozňov od prepravovaného substrátu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bezpečnostné prehliadky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kontrola nákladných vozňov podľa AVV zmluvy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kontrola vozňov a ich oprava podľa individuálnych požiadaviek klienta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vystavenie dokumentácie k jednotlivým opravám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zabezpečenie dodávok náhradných dielov a celkov</a:t>
            </a:r>
            <a:endParaRPr lang="sk-SK" sz="1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BD0881B-5E16-6BB3-E7BF-1CBF12DC9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2255234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BCBA385-74EA-B006-4D2F-74858DDA81F3}"/>
              </a:ext>
            </a:extLst>
          </p:cNvPr>
          <p:cNvSpPr txBox="1"/>
          <p:nvPr/>
        </p:nvSpPr>
        <p:spPr>
          <a:xfrm>
            <a:off x="869971" y="2172913"/>
            <a:ext cx="3046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Služby výjazdového servisu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4FC80C3-A592-A5B0-3D00-D37A58D6A812}"/>
              </a:ext>
            </a:extLst>
          </p:cNvPr>
          <p:cNvSpPr txBox="1"/>
          <p:nvPr/>
        </p:nvSpPr>
        <p:spPr>
          <a:xfrm>
            <a:off x="839018" y="819666"/>
            <a:ext cx="269016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Výjazdový servis</a:t>
            </a:r>
            <a:br>
              <a:rPr lang="sk-SK" sz="23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dráhových vozidiel</a:t>
            </a:r>
            <a:endParaRPr lang="sk-SK" sz="2300" b="1" dirty="0">
              <a:solidFill>
                <a:srgbClr val="370042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3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nebo, exteriér, doprava, vozidlo&#10;&#10;Automaticky generovaný popis">
            <a:extLst>
              <a:ext uri="{FF2B5EF4-FFF2-40B4-BE49-F238E27FC236}">
                <a16:creationId xmlns:a16="http://schemas.microsoft.com/office/drawing/2014/main" id="{AE18A995-2AF4-3D7A-E8AB-E0B6DB98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B2BE803-74A7-09E4-838C-B6600C71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03" y="3241603"/>
            <a:ext cx="5110984" cy="31067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640BDE0-4125-E554-27F2-09FEC56F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26A1AA-5DEF-2C49-6266-EBAA9812E14B}"/>
              </a:ext>
            </a:extLst>
          </p:cNvPr>
          <p:cNvSpPr txBox="1"/>
          <p:nvPr/>
        </p:nvSpPr>
        <p:spPr>
          <a:xfrm>
            <a:off x="6382147" y="4030263"/>
            <a:ext cx="4527197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4x kompletne vybavené servisné vozidlá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nákladné auto s hydraulickou rukou s možnosťou previezť šesť kusov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dvojkolesí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nakoľajovacie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zdvíhacie zariadenie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Hegenscheidt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 vagóny a lokomotívy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zariadenie na stacionárnu skúšku brzdy PDR5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5DE4C5D-FAD1-909A-4D17-042A0406E234}"/>
              </a:ext>
            </a:extLst>
          </p:cNvPr>
          <p:cNvSpPr txBox="1"/>
          <p:nvPr/>
        </p:nvSpPr>
        <p:spPr>
          <a:xfrm>
            <a:off x="6382147" y="3557668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Naše vybavenie</a:t>
            </a:r>
          </a:p>
        </p:txBody>
      </p:sp>
    </p:spTree>
    <p:extLst>
      <p:ext uri="{BB962C8B-B14F-4D97-AF65-F5344CB8AC3E}">
        <p14:creationId xmlns:p14="http://schemas.microsoft.com/office/powerpoint/2010/main" val="291745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0FED-9500-3CF0-4F91-B295C9ED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DB959F69-54BD-D21B-ACE5-45BF9439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ED57BEA-9AA5-ED6F-2CFD-7C7A98A1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497569"/>
            <a:ext cx="4527197" cy="38579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56EDDFB-5857-5614-63F1-FDB5142FAE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AFC34BA7-2683-B7BB-23C7-3877AE544ADF}"/>
              </a:ext>
            </a:extLst>
          </p:cNvPr>
          <p:cNvSpPr txBox="1"/>
          <p:nvPr/>
        </p:nvSpPr>
        <p:spPr>
          <a:xfrm>
            <a:off x="1149530" y="3556787"/>
            <a:ext cx="3956858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skladovanie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opravu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podľa predpisov SÚNV, KVs5B-2010 a VPI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premiestnenie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 miesto výmeny pomocou nákladného auta s hydraulickou rukou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výmenu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pomocou zdvíhacieho zariadenia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Hegensheidt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A6E98F9-18C8-508A-2B00-4B76ADA22178}"/>
              </a:ext>
            </a:extLst>
          </p:cNvPr>
          <p:cNvSpPr txBox="1"/>
          <p:nvPr/>
        </p:nvSpPr>
        <p:spPr>
          <a:xfrm>
            <a:off x="1157004" y="2810598"/>
            <a:ext cx="3802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V rámci servisu na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dvojkoliach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ponúkame službu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all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in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one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83963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1441</Words>
  <Application>Microsoft Macintosh PowerPoint</Application>
  <PresentationFormat>Širokouhlá</PresentationFormat>
  <Paragraphs>134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Inter</vt:lpstr>
      <vt:lpstr>Inter SemiBold</vt:lpstr>
      <vt:lpstr>Poppins</vt:lpstr>
      <vt:lpstr>Poppins SemiBold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Tomáš Pánik</dc:creator>
  <cp:lastModifiedBy>Tomáš Pánik</cp:lastModifiedBy>
  <cp:revision>53</cp:revision>
  <dcterms:created xsi:type="dcterms:W3CDTF">2024-11-17T12:48:40Z</dcterms:created>
  <dcterms:modified xsi:type="dcterms:W3CDTF">2024-11-30T13:07:16Z</dcterms:modified>
</cp:coreProperties>
</file>