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2300"/>
    <a:srgbClr val="014100"/>
    <a:srgbClr val="004240"/>
    <a:srgbClr val="000546"/>
    <a:srgbClr val="370042"/>
    <a:srgbClr val="400000"/>
    <a:srgbClr val="DEE7FF"/>
    <a:srgbClr val="DEFFFF"/>
    <a:srgbClr val="E2FFE2"/>
    <a:srgbClr val="F1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BC5D52-4EA5-8B49-AFAE-D67EB4169EDD}" v="237" dt="2024-11-17T21:12:35.1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8"/>
    <p:restoredTop sz="94694"/>
  </p:normalViewPr>
  <p:slideViewPr>
    <p:cSldViewPr snapToGrid="0">
      <p:cViewPr varScale="1">
        <p:scale>
          <a:sx n="105" d="100"/>
          <a:sy n="105" d="100"/>
        </p:scale>
        <p:origin x="192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A50AA0-6A63-C914-8681-3376A7DB1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22E0B2-31F1-5867-FAB1-CFE4EC4BE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7FF6C73-BB78-8157-FF79-F8275E00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12/5/24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BCA6E74-A7BD-AB0A-A8DA-D2E22979E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5216339-312B-CD7C-631B-1DD2584E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6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DC17A6-F116-2DF8-681A-2E4F893A8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141D819E-619A-FE5E-EBC4-FB73F897D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163163A-B29D-234A-0285-A0C1F3E2D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12/5/24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AB801F8-E83F-AA33-4111-57F59910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9270BDD-45E6-0323-91B9-7DA760043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68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478C74EC-7B59-3B5B-68CD-72098F6360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FD2761A3-08D6-FB84-0CB0-051F66B86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BFFEF19-1EC6-9105-DE2C-E933DEB4B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12/5/24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FC0C4B2-5445-03F3-BA42-4A2C5590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C3FA8DD-A935-7BC1-35C5-FFCB239B3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CAA00D-0FF3-16A5-488C-89A26C504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EE22AD2-8B1B-D297-256D-BEF6F4552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7157DD9-E870-16DD-5203-E5834240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12/5/24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D2E9EFE-F4C9-632B-03A8-777DBF01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B99CFD9-A7CA-A442-8284-66535D46D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30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5F06E-75D1-00AD-A7A8-6DE60468D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30C414C-2507-6805-4094-578C7946F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444A57E-C0A8-2356-D141-18B24DADC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12/5/24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AB65EFF-64DC-0819-9064-0339026AA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A46D408-E3E6-7DE9-BCE9-CFC730FBC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75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B025AC-A863-0D10-64E9-F71E3AAE1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6595B81-3AC6-FEBA-DD5E-250AF6FFF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D0351C6-E3F5-1A02-6A61-9C5B80741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F8778A1-4AF5-663F-DEE9-5EB66EF93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12/5/24</a:t>
            </a:fld>
            <a:endParaRPr lang="en-US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531A256-6C3D-44CB-F07C-9FB24802C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FCE8AA6-554C-72F7-8C3E-21038911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88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81E612-7B8D-396F-8012-18ACECDB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D182092-B3E9-3516-72D6-B3EB9491B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32A62C8-A4A0-56D8-1ACA-792FB827D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3A5FDD8-6C54-17C8-BCED-EE210BCACF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ECC7DEA2-F46D-D0DD-86E0-A3010E7F3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521B2B9A-8AC1-7C4E-E150-AB678D6ED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12/5/24</a:t>
            </a:fld>
            <a:endParaRPr lang="en-US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82748F9E-6705-DA7F-EF81-1536D83E9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65854BA2-EA75-D206-509E-706F1A34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71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AC7FFB-7CFD-7E68-357C-8DDC7B6CD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F4C7287-6208-617A-6932-EADA99305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12/5/24</a:t>
            </a:fld>
            <a:endParaRPr lang="en-US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3ED3B57-953D-A7F5-F1B3-9F72A9EE0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524F408-7F6E-A5CF-598E-93CE7348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63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08191A13-7531-3848-A0A4-42D21F3FF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12/5/24</a:t>
            </a:fld>
            <a:endParaRPr lang="en-US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4D484D7B-A1AE-4318-1A96-140706978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1F08663-899F-B5D4-A203-4473C4C1A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1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E0D711-AF99-A185-7CFB-6453C18F7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A897CA6-5984-1652-A7EC-ED4E3D854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2B603DA-4A39-8658-D352-D0BF4628C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D1EF432-7CA8-A578-E642-1799AC6CB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12/5/24</a:t>
            </a:fld>
            <a:endParaRPr lang="en-US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A43754C-48A7-C24F-8A2F-4A2D713A1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DB40B85-02DD-59FA-AE7C-89CB757B3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57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CB8BF5-5028-E064-26F2-126A63CC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72CF3061-E418-DDF8-51F8-1AA3D41DA2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20D9FD4-F196-0AA8-489E-C7E4DAF0F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810E24D-86F7-04B9-829F-D4D3B05DD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12/5/24</a:t>
            </a:fld>
            <a:endParaRPr lang="en-US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9BADF54-2B09-128A-E6A8-DD4A597F1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8E0040C-EB62-2393-5DBB-8D97D2261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99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C698676A-4DC1-A62C-B1EC-BA8EE860B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D086C07-F85A-1227-57BF-A62955D5B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FB747C4-B740-B9F6-11E2-0FBBF62F4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12/5/24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3040275-7700-97C3-8AC6-E05007280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EF03321-AD27-E324-CD3C-DFDC384AF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7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>
            <a:extLst>
              <a:ext uri="{FF2B5EF4-FFF2-40B4-BE49-F238E27FC236}">
                <a16:creationId xmlns:a16="http://schemas.microsoft.com/office/drawing/2014/main" id="{B2E44CD3-E10E-CA0D-0A7F-0F2927C28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AB75AB10-D319-A151-E522-8B556B4477F9}"/>
              </a:ext>
            </a:extLst>
          </p:cNvPr>
          <p:cNvSpPr txBox="1"/>
          <p:nvPr/>
        </p:nvSpPr>
        <p:spPr>
          <a:xfrm>
            <a:off x="7811382" y="2082443"/>
            <a:ext cx="336342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>
                <a:solidFill>
                  <a:schemeClr val="bg1"/>
                </a:solidFill>
                <a:latin typeface="Poppins SemiBold" pitchFamily="2" charset="0"/>
                <a:cs typeface="Poppins SemiBold" pitchFamily="2" charset="0"/>
              </a:rPr>
              <a:t>LOKO </a:t>
            </a:r>
            <a:r>
              <a:rPr lang="sk-SK" sz="2300" dirty="0">
                <a:solidFill>
                  <a:schemeClr val="bg1"/>
                </a:solidFill>
                <a:latin typeface="Poppins" pitchFamily="2" charset="0"/>
                <a:cs typeface="Poppins" pitchFamily="2" charset="0"/>
              </a:rPr>
              <a:t>TRANS Slovakia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D19A8489-93C5-917D-C4A2-4A526CD28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113" y="364671"/>
            <a:ext cx="14351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97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581E7B14-49A7-2277-5832-6C3BB38E71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39"/>
          <a:stretch/>
        </p:blipFill>
        <p:spPr>
          <a:xfrm>
            <a:off x="0" y="-1"/>
            <a:ext cx="2984500" cy="2607291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C73F3475-F28B-F767-3A63-FA2D359C9C2E}"/>
              </a:ext>
            </a:extLst>
          </p:cNvPr>
          <p:cNvSpPr txBox="1"/>
          <p:nvPr/>
        </p:nvSpPr>
        <p:spPr>
          <a:xfrm>
            <a:off x="849527" y="2241496"/>
            <a:ext cx="403598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NDT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is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technique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used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to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assess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the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integrity of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railway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components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and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infrastructure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without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damaging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the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tested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material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</a:p>
          <a:p>
            <a:endParaRPr lang="sk-SK" dirty="0">
              <a:solidFill>
                <a:srgbClr val="303030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These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methods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ensure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the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safety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and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reliability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railway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systems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. At LOKO TRANS Slovakia,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we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consider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NDT a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fundamental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pillar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operational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quality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and </a:t>
            </a:r>
            <a:r>
              <a:rPr lang="sk-SK" dirty="0" err="1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safety</a:t>
            </a:r>
            <a:r>
              <a:rPr lang="sk-SK" dirty="0">
                <a:solidFill>
                  <a:srgbClr val="30303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F6747E9F-4701-9045-8B97-3567BC345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43264"/>
            <a:ext cx="5617029" cy="5371472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9D5E84DF-1706-B128-B7D6-73A48EDC99AE}"/>
              </a:ext>
            </a:extLst>
          </p:cNvPr>
          <p:cNvSpPr txBox="1"/>
          <p:nvPr/>
        </p:nvSpPr>
        <p:spPr>
          <a:xfrm>
            <a:off x="6471557" y="1051737"/>
            <a:ext cx="487091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 err="1">
                <a:solidFill>
                  <a:srgbClr val="000546"/>
                </a:solidFill>
                <a:latin typeface="Poppins SemiBold" pitchFamily="2" charset="0"/>
                <a:ea typeface="Inter" panose="02000503000000020004" pitchFamily="2" charset="0"/>
                <a:cs typeface="Poppins SemiBold" pitchFamily="2" charset="0"/>
              </a:rPr>
              <a:t>Methods</a:t>
            </a:r>
            <a:endParaRPr lang="sk-SK" b="1" dirty="0">
              <a:solidFill>
                <a:srgbClr val="000546"/>
              </a:solidFill>
              <a:latin typeface="Poppins SemiBold" pitchFamily="2" charset="0"/>
              <a:ea typeface="Inter" panose="02000503000000020004" pitchFamily="2" charset="0"/>
              <a:cs typeface="Poppins SemiBold" pitchFamily="2" charset="0"/>
            </a:endParaRPr>
          </a:p>
          <a:p>
            <a:endParaRPr lang="sk-SK" sz="1600" dirty="0">
              <a:solidFill>
                <a:srgbClr val="000546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Ultrasonic</a:t>
            </a:r>
            <a:r>
              <a:rPr lang="sk-SK" sz="1600" b="1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b="1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Testing</a:t>
            </a:r>
            <a:r>
              <a:rPr lang="sk-SK" sz="1600" b="1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(UT)</a:t>
            </a:r>
            <a:b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Utilizes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ultrasonic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waves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to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detect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internal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material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anomalies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</a:p>
          <a:p>
            <a:endParaRPr lang="sk-SK" sz="1600" dirty="0">
              <a:solidFill>
                <a:srgbClr val="000546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Magnetic</a:t>
            </a:r>
            <a:r>
              <a:rPr lang="sk-SK" sz="1600" b="1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b="1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Particle</a:t>
            </a:r>
            <a:r>
              <a:rPr lang="sk-SK" sz="1600" b="1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b="1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Testing</a:t>
            </a:r>
            <a:r>
              <a:rPr lang="sk-SK" sz="1600" b="1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(MT)</a:t>
            </a:r>
            <a:b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Applies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a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magnetic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field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to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the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material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–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defects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alter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the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magnetic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field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allowing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their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identification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</a:p>
          <a:p>
            <a:endParaRPr lang="sk-SK" sz="1600" dirty="0">
              <a:solidFill>
                <a:srgbClr val="000546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Liquid</a:t>
            </a:r>
            <a:r>
              <a:rPr lang="sk-SK" sz="1600" b="1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b="1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Penetrant</a:t>
            </a:r>
            <a:r>
              <a:rPr lang="sk-SK" sz="1600" b="1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b="1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Testing</a:t>
            </a:r>
            <a:r>
              <a:rPr lang="sk-SK" sz="1600" b="1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(PT)</a:t>
            </a:r>
            <a:b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Uses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a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penetrant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liquid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that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seeps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into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surface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cracks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making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defects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visible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after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applying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a developer.</a:t>
            </a:r>
          </a:p>
          <a:p>
            <a:endParaRPr lang="sk-SK" sz="1600" dirty="0">
              <a:solidFill>
                <a:srgbClr val="000546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Visual</a:t>
            </a:r>
            <a:r>
              <a:rPr lang="sk-SK" sz="1600" b="1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b="1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Testing</a:t>
            </a:r>
            <a:r>
              <a:rPr lang="sk-SK" sz="1600" b="1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(VT)</a:t>
            </a:r>
            <a:b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A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fundamental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method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employing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visual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inspection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to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identify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surface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irregularities</a:t>
            </a:r>
            <a:r>
              <a:rPr lang="sk-SK" sz="1600" dirty="0">
                <a:solidFill>
                  <a:srgbClr val="000546"/>
                </a:solidFill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88F6F6F8-7F86-B602-C9A6-D7300AF1CE35}"/>
              </a:ext>
            </a:extLst>
          </p:cNvPr>
          <p:cNvSpPr txBox="1"/>
          <p:nvPr/>
        </p:nvSpPr>
        <p:spPr>
          <a:xfrm>
            <a:off x="839018" y="819666"/>
            <a:ext cx="377859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 err="1">
                <a:solidFill>
                  <a:srgbClr val="000546"/>
                </a:solidFill>
                <a:latin typeface="Poppins SemiBold" pitchFamily="2" charset="0"/>
                <a:cs typeface="Poppins SemiBold" pitchFamily="2" charset="0"/>
              </a:rPr>
              <a:t>Non-destructive</a:t>
            </a:r>
            <a:r>
              <a:rPr lang="sk-SK" sz="2300" b="1" dirty="0">
                <a:solidFill>
                  <a:srgbClr val="000546"/>
                </a:solidFill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2300" b="1" dirty="0" err="1">
                <a:solidFill>
                  <a:srgbClr val="000546"/>
                </a:solidFill>
                <a:latin typeface="Poppins SemiBold" pitchFamily="2" charset="0"/>
                <a:cs typeface="Poppins SemiBold" pitchFamily="2" charset="0"/>
              </a:rPr>
              <a:t>testing</a:t>
            </a:r>
            <a:endParaRPr lang="sk-SK" sz="2300" b="1" dirty="0">
              <a:solidFill>
                <a:srgbClr val="000546"/>
              </a:solidFill>
              <a:latin typeface="Poppins SemiBold" pitchFamily="2" charset="0"/>
              <a:cs typeface="Poppi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351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ok 23">
            <a:extLst>
              <a:ext uri="{FF2B5EF4-FFF2-40B4-BE49-F238E27FC236}">
                <a16:creationId xmlns:a16="http://schemas.microsoft.com/office/drawing/2014/main" id="{045C78CA-E3B0-2F0E-BE8C-129583091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850A69CB-E83D-5CD0-3FCA-5C51A3311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61" y="2177143"/>
            <a:ext cx="4527197" cy="417834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AC549130-CFF9-0E8E-F772-1E84ED3603F7}"/>
              </a:ext>
            </a:extLst>
          </p:cNvPr>
          <p:cNvSpPr txBox="1"/>
          <p:nvPr/>
        </p:nvSpPr>
        <p:spPr>
          <a:xfrm>
            <a:off x="1157004" y="2544195"/>
            <a:ext cx="3802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Technical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equipment</a:t>
            </a:r>
            <a:endParaRPr lang="sk-SK" b="1" dirty="0">
              <a:solidFill>
                <a:srgbClr val="FFFFFF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8349B331-FE3B-8115-8ED1-A6E572A2419F}"/>
              </a:ext>
            </a:extLst>
          </p:cNvPr>
          <p:cNvSpPr txBox="1"/>
          <p:nvPr/>
        </p:nvSpPr>
        <p:spPr>
          <a:xfrm>
            <a:off x="1157004" y="3038330"/>
            <a:ext cx="396597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MZZD-2500-R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the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inspection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complete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wheelsets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enabling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testing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with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or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without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monoblocks</a:t>
            </a:r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MAS 1500 HD Plus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Designed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inspecting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smaller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components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up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to a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length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of 1500 mm</a:t>
            </a:r>
          </a:p>
          <a:p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Ultrazvuky OLYMPUS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Specialized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technical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equipment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UT (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Ultrasonic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Testing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)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inspections</a:t>
            </a:r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0253AEB-6879-FBEB-5B0D-FBCB0B9E4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6128"/>
            <a:ext cx="647700" cy="177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46471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ok 19">
            <a:extLst>
              <a:ext uri="{FF2B5EF4-FFF2-40B4-BE49-F238E27FC236}">
                <a16:creationId xmlns:a16="http://schemas.microsoft.com/office/drawing/2014/main" id="{FD2BC8F7-AC07-81D7-7952-F6BF2AB33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56D6FDC6-9E8E-73B6-119E-C114BF82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6128"/>
            <a:ext cx="647700" cy="177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85E9FB01-5F41-F28D-CF04-96EB424A7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790" y="2627586"/>
            <a:ext cx="4527197" cy="372074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52348EA0-592D-B3DB-8386-E6AD0C41B0A2}"/>
              </a:ext>
            </a:extLst>
          </p:cNvPr>
          <p:cNvSpPr txBox="1"/>
          <p:nvPr/>
        </p:nvSpPr>
        <p:spPr>
          <a:xfrm>
            <a:off x="6959959" y="3449699"/>
            <a:ext cx="3956858" cy="268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25"/>
              </a:spcBef>
            </a:pP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Technicians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are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certified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according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to EN ISO 9712 and UIC 960,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accredited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by COO NSD Bratislava and České dráhy,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a.s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</a:p>
          <a:p>
            <a:pPr>
              <a:spcBef>
                <a:spcPts val="525"/>
              </a:spcBef>
            </a:pP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The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company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holds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authorization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from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the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Transport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Authority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in Bratislava and HDS KV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Prague</a:t>
            </a:r>
            <a:endParaRPr lang="sk-SK" sz="1600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spcBef>
                <a:spcPts val="525"/>
              </a:spcBef>
            </a:pP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Successfully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completed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VPI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certification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for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the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NDT RAILWAY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certification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scheme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by W.S. CERT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F96389E1-1538-42F5-226E-D7E8CFAD09B8}"/>
              </a:ext>
            </a:extLst>
          </p:cNvPr>
          <p:cNvSpPr txBox="1"/>
          <p:nvPr/>
        </p:nvSpPr>
        <p:spPr>
          <a:xfrm>
            <a:off x="6967433" y="2935329"/>
            <a:ext cx="4047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Certifications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and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Authorizations</a:t>
            </a:r>
            <a:endParaRPr lang="sk-SK" b="1" dirty="0">
              <a:solidFill>
                <a:srgbClr val="FFFFFF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453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A15D3FB2-3E29-3ABE-83AB-A094A6327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233"/>
            <a:ext cx="2273300" cy="1333500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8C74B0EB-B976-9F38-6660-BD7D49B8AF9A}"/>
              </a:ext>
            </a:extLst>
          </p:cNvPr>
          <p:cNvSpPr txBox="1"/>
          <p:nvPr/>
        </p:nvSpPr>
        <p:spPr>
          <a:xfrm>
            <a:off x="849527" y="2241496"/>
            <a:ext cx="403598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company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LOKO TRANS Slovakia,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s.r.o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operates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and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utilizes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SPaP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siding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in Komárno,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where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provide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tracks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for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both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short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-term and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long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-term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wagon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storage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for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our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business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partners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siding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includes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tracks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that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also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use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for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performing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routine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wagon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repairs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exclusively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carried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out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by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30FB50B5-8994-8CE7-2373-AF94AA969325}"/>
              </a:ext>
            </a:extLst>
          </p:cNvPr>
          <p:cNvSpPr txBox="1"/>
          <p:nvPr/>
        </p:nvSpPr>
        <p:spPr>
          <a:xfrm>
            <a:off x="5187065" y="2241496"/>
            <a:ext cx="403598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mobile on-site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service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of LOKO TRANS Slovakia,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s.r.o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On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siding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provide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transportation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with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our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own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locomotive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offering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services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such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as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shunting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positioning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and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removing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wagons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between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SPaP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siding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and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Komárno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railway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station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as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well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as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handling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regular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train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operations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6CD8A3AE-4920-104C-E88B-E2CF0B031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203" y="0"/>
            <a:ext cx="2565797" cy="6858000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D6782C71-5C77-7C3F-17A9-6E55D627D79A}"/>
              </a:ext>
            </a:extLst>
          </p:cNvPr>
          <p:cNvSpPr txBox="1"/>
          <p:nvPr/>
        </p:nvSpPr>
        <p:spPr>
          <a:xfrm>
            <a:off x="839018" y="819666"/>
            <a:ext cx="2603598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 err="1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  <a:t>Wagon</a:t>
            </a:r>
            <a:r>
              <a:rPr lang="sk-SK" sz="2300" b="1" dirty="0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2300" b="1" dirty="0" err="1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  <a:t>storage</a:t>
            </a:r>
            <a:br>
              <a:rPr lang="sk-SK" sz="2300" b="1" dirty="0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</a:br>
            <a:r>
              <a:rPr lang="sk-SK" sz="1400" b="1" dirty="0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  <a:t>and </a:t>
            </a:r>
            <a:r>
              <a:rPr lang="sk-SK" sz="1400" b="1" dirty="0" err="1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  <a:t>routine</a:t>
            </a:r>
            <a:r>
              <a:rPr lang="sk-SK" sz="1400" b="1" dirty="0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400" b="1" dirty="0" err="1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  <a:t>wagon</a:t>
            </a:r>
            <a:r>
              <a:rPr lang="sk-SK" sz="1400" b="1" dirty="0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400" b="1" dirty="0" err="1">
                <a:solidFill>
                  <a:srgbClr val="004240"/>
                </a:solidFill>
                <a:latin typeface="Poppins SemiBold" pitchFamily="2" charset="0"/>
                <a:cs typeface="Poppins SemiBold" pitchFamily="2" charset="0"/>
              </a:rPr>
              <a:t>repairs</a:t>
            </a:r>
            <a:endParaRPr lang="sk-SK" sz="2300" b="1" dirty="0">
              <a:solidFill>
                <a:srgbClr val="004240"/>
              </a:solidFill>
              <a:latin typeface="Poppins SemiBold" pitchFamily="2" charset="0"/>
              <a:cs typeface="Poppi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960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E66F016D-893B-6AAD-BB34-49BD1AE587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9"/>
          <a:stretch/>
        </p:blipFill>
        <p:spPr>
          <a:xfrm>
            <a:off x="0" y="-10510"/>
            <a:ext cx="2984500" cy="2637144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72852C55-77D8-06DA-863E-E8FAA60D0D18}"/>
              </a:ext>
            </a:extLst>
          </p:cNvPr>
          <p:cNvSpPr txBox="1"/>
          <p:nvPr/>
        </p:nvSpPr>
        <p:spPr>
          <a:xfrm>
            <a:off x="849527" y="1581446"/>
            <a:ext cx="4035981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operational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production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process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focuses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on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assessing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condition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conducting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revision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inspections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and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repairing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freight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wagons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and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wheelsets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to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meet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requirements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of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external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customers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With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modern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technical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equipment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skilled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personnel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and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years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of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experience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strive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to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achieve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quality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and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customer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satisfaction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</a:t>
            </a:r>
          </a:p>
          <a:p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repair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process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for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freight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wagons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and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wheelsets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tailored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to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customer’s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requirements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and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maintenance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performed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according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to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requested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regulations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4A4C85CC-85A3-81DA-EE3B-56855F8839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5035" y="1"/>
            <a:ext cx="6456965" cy="6858000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4BF8BB58-5D32-B7FE-242B-454522970BED}"/>
              </a:ext>
            </a:extLst>
          </p:cNvPr>
          <p:cNvSpPr txBox="1"/>
          <p:nvPr/>
        </p:nvSpPr>
        <p:spPr>
          <a:xfrm>
            <a:off x="849527" y="823907"/>
            <a:ext cx="300114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 err="1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  <a:t>Wheelset</a:t>
            </a:r>
            <a:r>
              <a:rPr lang="sk-SK" sz="2300" b="1" dirty="0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2300" b="1" dirty="0" err="1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  <a:t>revisions</a:t>
            </a:r>
            <a:endParaRPr lang="sk-SK" sz="2300" b="1" dirty="0">
              <a:solidFill>
                <a:srgbClr val="014100"/>
              </a:solidFill>
              <a:latin typeface="Poppins SemiBold" pitchFamily="2" charset="0"/>
              <a:cs typeface="Poppi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167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DA347402-8BB1-0B3A-719A-583B59118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984B03B2-3B83-FB19-F883-691FF9A96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658" y="3331779"/>
            <a:ext cx="5454330" cy="301655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7CD8EEBF-A8E0-1FA7-BD3D-70EC1F1484F0}"/>
              </a:ext>
            </a:extLst>
          </p:cNvPr>
          <p:cNvSpPr txBox="1"/>
          <p:nvPr/>
        </p:nvSpPr>
        <p:spPr>
          <a:xfrm>
            <a:off x="6096000" y="4666897"/>
            <a:ext cx="48836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1" dirty="0" err="1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Regulation</a:t>
            </a:r>
            <a:r>
              <a:rPr lang="sk-SK" sz="1600" b="1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	</a:t>
            </a:r>
            <a:r>
              <a:rPr lang="sk-SK" sz="1600" b="1" dirty="0" err="1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Maintenance</a:t>
            </a:r>
            <a:r>
              <a:rPr lang="sk-SK" sz="1600" b="1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 Level</a:t>
            </a:r>
            <a:br>
              <a:rPr lang="sk-SK" sz="1600" b="1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</a:b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KVs5-B-2010	DO, DO1, D1, D2, D3, D4, D5</a:t>
            </a:r>
          </a:p>
          <a:p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SÚNV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version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 4.1	ZSSKC revízia, revízia +</a:t>
            </a:r>
          </a:p>
          <a:p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VPI-EMG 04	IS0, IL, IS2, IS3</a:t>
            </a:r>
          </a:p>
          <a:p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</a:rPr>
              <a:t>VPI-EMG 01	IS0, IL, IS2, IS3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123CD3A4-972C-EE4F-FA31-B1BF2A74A148}"/>
              </a:ext>
            </a:extLst>
          </p:cNvPr>
          <p:cNvSpPr txBox="1"/>
          <p:nvPr/>
        </p:nvSpPr>
        <p:spPr>
          <a:xfrm>
            <a:off x="6096001" y="3695566"/>
            <a:ext cx="46741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The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maintenance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levels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are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carried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out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according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to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regulations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and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the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defined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scope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: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32A46028-5572-EAF2-F859-A5C3C46BC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3335"/>
            <a:ext cx="647700" cy="177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63528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ok 19">
            <a:extLst>
              <a:ext uri="{FF2B5EF4-FFF2-40B4-BE49-F238E27FC236}">
                <a16:creationId xmlns:a16="http://schemas.microsoft.com/office/drawing/2014/main" id="{E6BB37CF-BF73-7415-3F30-316DE4041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3868" y="0"/>
            <a:ext cx="1908131" cy="685800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AE059988-F1C2-DE30-5B86-4E02D0DF8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0283869" cy="6857999"/>
          </a:xfrm>
          <a:prstGeom prst="rect">
            <a:avLst/>
          </a:prstGeom>
          <a:ln w="12700">
            <a:noFill/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F2C874C2-62EA-A8E5-F9C0-C36692AC6DA0}"/>
              </a:ext>
            </a:extLst>
          </p:cNvPr>
          <p:cNvSpPr txBox="1"/>
          <p:nvPr/>
        </p:nvSpPr>
        <p:spPr>
          <a:xfrm>
            <a:off x="849527" y="881765"/>
            <a:ext cx="43729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To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ensure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and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achieve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high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quality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in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our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operations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,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we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utilize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modern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technical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equipment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, CNC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machining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tools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,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devices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, and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measuring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instruments</a:t>
            </a:r>
            <a:endParaRPr lang="sk-SK" b="1" dirty="0">
              <a:solidFill>
                <a:srgbClr val="FFFFFF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9F7F9A73-7A6E-5D05-84BA-AAB39D54AE79}"/>
              </a:ext>
            </a:extLst>
          </p:cNvPr>
          <p:cNvSpPr txBox="1"/>
          <p:nvPr/>
        </p:nvSpPr>
        <p:spPr>
          <a:xfrm>
            <a:off x="849527" y="2537043"/>
            <a:ext cx="396597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Honor BNC 40120 </a:t>
            </a:r>
            <a:r>
              <a:rPr lang="sk-SK" sz="16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Lathe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Machining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axles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(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repair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bearing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journal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monoblock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seat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support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ring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seat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and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shaft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)</a:t>
            </a:r>
          </a:p>
          <a:p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VL 100C </a:t>
            </a:r>
            <a:r>
              <a:rPr lang="sk-SK" sz="16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Lathe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Machining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wheel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hubs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(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monoblocks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)</a:t>
            </a:r>
          </a:p>
          <a:p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RAFAMET UBF 112N </a:t>
            </a:r>
            <a:r>
              <a:rPr lang="sk-SK" sz="16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Lathe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Machining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wheelsets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(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monoblocks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)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757AA3C3-045F-3E1B-4BAA-FEF719496FD6}"/>
              </a:ext>
            </a:extLst>
          </p:cNvPr>
          <p:cNvSpPr txBox="1"/>
          <p:nvPr/>
        </p:nvSpPr>
        <p:spPr>
          <a:xfrm>
            <a:off x="5491268" y="879352"/>
            <a:ext cx="3965971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VB 02 400t Press</a:t>
            </a:r>
          </a:p>
          <a:p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Dismantling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wheelsets</a:t>
            </a:r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TTK-SAF </a:t>
            </a:r>
            <a:r>
              <a:rPr lang="sk-SK" sz="16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Blasting</a:t>
            </a:r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Equipment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Cleaning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and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removal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impurities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from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wheelsets</a:t>
            </a:r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VERTA </a:t>
            </a:r>
            <a:r>
              <a:rPr lang="sk-SK" sz="16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Painting</a:t>
            </a:r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and </a:t>
            </a:r>
            <a:r>
              <a:rPr lang="sk-SK" sz="16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Drying</a:t>
            </a:r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Booth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Surface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treatment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wheelsets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(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painting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and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drying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)</a:t>
            </a:r>
          </a:p>
          <a:p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MZZD-2500-R NDT </a:t>
            </a:r>
            <a:r>
              <a:rPr lang="sk-SK" sz="16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Equipment</a:t>
            </a:r>
            <a:b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the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inspection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complete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wheelsets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enabling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testing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with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or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without</a:t>
            </a:r>
            <a:r>
              <a:rPr lang="sk-SK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monoblocks</a:t>
            </a:r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endParaRPr lang="sk-SK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sk-SK" sz="1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Equipment</a:t>
            </a:r>
            <a:r>
              <a:rPr lang="sk-SK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</a:t>
            </a:r>
            <a:r>
              <a:rPr lang="sk-SK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Assembly</a:t>
            </a:r>
            <a:r>
              <a:rPr lang="sk-SK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and </a:t>
            </a:r>
            <a:r>
              <a:rPr lang="sk-SK" sz="1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Disassembly</a:t>
            </a:r>
            <a:r>
              <a:rPr lang="sk-SK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Installation</a:t>
            </a:r>
            <a:r>
              <a:rPr lang="sk-SK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and </a:t>
            </a:r>
            <a:r>
              <a:rPr lang="sk-SK" sz="1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removal</a:t>
            </a:r>
            <a:r>
              <a:rPr lang="sk-SK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bearing</a:t>
            </a:r>
            <a:r>
              <a:rPr lang="sk-SK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chambers</a:t>
            </a:r>
            <a:r>
              <a:rPr lang="sk-SK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bearings</a:t>
            </a:r>
            <a:r>
              <a:rPr lang="sk-SK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and </a:t>
            </a:r>
            <a:r>
              <a:rPr lang="sk-SK" sz="1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bearing</a:t>
            </a:r>
            <a:r>
              <a:rPr lang="sk-SK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rings</a:t>
            </a:r>
            <a:r>
              <a:rPr lang="sk-SK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D4F16A60-0B6D-DD6D-A33D-74CC63BE6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3335"/>
            <a:ext cx="6477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11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2EDCC50C-FAD2-4A10-39BA-A7370FB17C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9"/>
          <a:stretch/>
        </p:blipFill>
        <p:spPr>
          <a:xfrm>
            <a:off x="0" y="0"/>
            <a:ext cx="2984500" cy="263714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FD206B0-8DDC-E8DF-05D4-944700B7A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475" y="224590"/>
            <a:ext cx="1886309" cy="6633412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FE117C13-D411-0292-4BC0-5F572A771347}"/>
              </a:ext>
            </a:extLst>
          </p:cNvPr>
          <p:cNvSpPr txBox="1"/>
          <p:nvPr/>
        </p:nvSpPr>
        <p:spPr>
          <a:xfrm>
            <a:off x="6096000" y="1421467"/>
            <a:ext cx="4372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 err="1">
                <a:effectLst/>
                <a:latin typeface="Poppins SemiBold" pitchFamily="2" charset="0"/>
                <a:cs typeface="Poppins SemiBold" pitchFamily="2" charset="0"/>
              </a:rPr>
              <a:t>Reception</a:t>
            </a:r>
            <a:r>
              <a:rPr lang="sk-SK" b="1" dirty="0">
                <a:effectLst/>
                <a:latin typeface="Poppins SemiBold" pitchFamily="2" charset="0"/>
                <a:cs typeface="Poppins SemiBold" pitchFamily="2" charset="0"/>
              </a:rPr>
              <a:t> and </a:t>
            </a:r>
            <a:r>
              <a:rPr lang="sk-SK" b="1" dirty="0" err="1">
                <a:effectLst/>
                <a:latin typeface="Poppins SemiBold" pitchFamily="2" charset="0"/>
                <a:cs typeface="Poppins SemiBold" pitchFamily="2" charset="0"/>
              </a:rPr>
              <a:t>incoming</a:t>
            </a:r>
            <a:r>
              <a:rPr lang="sk-SK" b="1" dirty="0"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effectLst/>
                <a:latin typeface="Poppins SemiBold" pitchFamily="2" charset="0"/>
                <a:cs typeface="Poppins SemiBold" pitchFamily="2" charset="0"/>
              </a:rPr>
              <a:t>inspection</a:t>
            </a:r>
            <a:endParaRPr lang="sk-SK" b="1" dirty="0">
              <a:effectLst/>
              <a:latin typeface="Poppins SemiBold" pitchFamily="2" charset="0"/>
              <a:cs typeface="Poppins SemiBold" pitchFamily="2" charset="0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499EEB76-6381-2CCC-A0F6-5922101B1547}"/>
              </a:ext>
            </a:extLst>
          </p:cNvPr>
          <p:cNvSpPr txBox="1"/>
          <p:nvPr/>
        </p:nvSpPr>
        <p:spPr>
          <a:xfrm>
            <a:off x="6096000" y="1858274"/>
            <a:ext cx="505326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Each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wagon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arriving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at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our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facility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thoroughly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registered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and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assigned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to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maintenance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tracking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system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</a:t>
            </a:r>
          </a:p>
          <a:p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Our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technicians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perform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initial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inspection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wagon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to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identify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any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visible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damage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or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wear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This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inspection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includes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checking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wheelsets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axles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bogies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wagon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superstructures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and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brake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components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040B1824-6AFB-3850-DAF6-25F1AECE6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474" y="1421467"/>
            <a:ext cx="1886309" cy="78054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40E6B269-67D4-2674-2948-ACA6CF902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474" y="4094356"/>
            <a:ext cx="1886309" cy="78054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2A114B97-1841-FFA9-E1C0-11ED534D9539}"/>
              </a:ext>
            </a:extLst>
          </p:cNvPr>
          <p:cNvSpPr txBox="1"/>
          <p:nvPr/>
        </p:nvSpPr>
        <p:spPr>
          <a:xfrm>
            <a:off x="6096000" y="4095329"/>
            <a:ext cx="5496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 err="1">
                <a:effectLst/>
                <a:latin typeface="Poppins SemiBold" pitchFamily="2" charset="0"/>
                <a:cs typeface="Poppins SemiBold" pitchFamily="2" charset="0"/>
              </a:rPr>
              <a:t>Disassembly</a:t>
            </a:r>
            <a:r>
              <a:rPr lang="sk-SK" b="1" dirty="0">
                <a:effectLst/>
                <a:latin typeface="Poppins SemiBold" pitchFamily="2" charset="0"/>
                <a:cs typeface="Poppins SemiBold" pitchFamily="2" charset="0"/>
              </a:rPr>
              <a:t> and </a:t>
            </a:r>
            <a:r>
              <a:rPr lang="sk-SK" b="1" dirty="0" err="1">
                <a:effectLst/>
                <a:latin typeface="Poppins SemiBold" pitchFamily="2" charset="0"/>
                <a:cs typeface="Poppins SemiBold" pitchFamily="2" charset="0"/>
              </a:rPr>
              <a:t>detailed</a:t>
            </a:r>
            <a:r>
              <a:rPr lang="sk-SK" b="1" dirty="0"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effectLst/>
                <a:latin typeface="Poppins SemiBold" pitchFamily="2" charset="0"/>
                <a:cs typeface="Poppins SemiBold" pitchFamily="2" charset="0"/>
              </a:rPr>
              <a:t>diagnostics</a:t>
            </a:r>
            <a:endParaRPr lang="sk-SK" b="1" dirty="0">
              <a:effectLst/>
              <a:latin typeface="Poppins SemiBold" pitchFamily="2" charset="0"/>
              <a:cs typeface="Poppins SemiBold" pitchFamily="2" charset="0"/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CF1413AB-0450-D2D9-996C-BC45F6932E4B}"/>
              </a:ext>
            </a:extLst>
          </p:cNvPr>
          <p:cNvSpPr txBox="1"/>
          <p:nvPr/>
        </p:nvSpPr>
        <p:spPr>
          <a:xfrm>
            <a:off x="6096000" y="4532136"/>
            <a:ext cx="50532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wagon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disassembled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into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individual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components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enabling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detailed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inspection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each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part.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utilize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advanced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diagnostic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tools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and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methods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to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assess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condition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every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component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This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includes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non-destructive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testing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ultrasonic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inspections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visual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checks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and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other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specialized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techniques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910DE64B-8164-587B-A6B7-B436A8ED5215}"/>
              </a:ext>
            </a:extLst>
          </p:cNvPr>
          <p:cNvSpPr txBox="1"/>
          <p:nvPr/>
        </p:nvSpPr>
        <p:spPr>
          <a:xfrm>
            <a:off x="849527" y="823907"/>
            <a:ext cx="2337499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 err="1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  <a:t>Freight</a:t>
            </a:r>
            <a:r>
              <a:rPr lang="sk-SK" sz="2300" b="1" dirty="0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2300" b="1" dirty="0" err="1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  <a:t>wagon</a:t>
            </a:r>
            <a:br>
              <a:rPr lang="sk-SK" sz="2300" b="1" dirty="0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</a:br>
            <a:r>
              <a:rPr lang="sk-SK" sz="1400" b="1" dirty="0" err="1">
                <a:solidFill>
                  <a:srgbClr val="014100"/>
                </a:solidFill>
                <a:latin typeface="Poppins SemiBold" pitchFamily="2" charset="0"/>
                <a:cs typeface="Poppins SemiBold" pitchFamily="2" charset="0"/>
              </a:rPr>
              <a:t>revisions</a:t>
            </a:r>
            <a:endParaRPr lang="sk-SK" sz="2300" b="1" dirty="0">
              <a:solidFill>
                <a:srgbClr val="014100"/>
              </a:solidFill>
              <a:latin typeface="Poppins SemiBold" pitchFamily="2" charset="0"/>
              <a:cs typeface="Poppi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770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5800EE56-056F-D657-D79F-8CBCA1B10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474" y="-1"/>
            <a:ext cx="1886309" cy="6858001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1BC34DF9-6E93-49FF-001D-34A4CA398628}"/>
              </a:ext>
            </a:extLst>
          </p:cNvPr>
          <p:cNvSpPr txBox="1"/>
          <p:nvPr/>
        </p:nvSpPr>
        <p:spPr>
          <a:xfrm>
            <a:off x="6096000" y="468431"/>
            <a:ext cx="5053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 err="1">
                <a:solidFill>
                  <a:srgbClr val="373937"/>
                </a:solidFill>
                <a:effectLst/>
                <a:latin typeface="Poppins SemiBold" pitchFamily="2" charset="0"/>
                <a:cs typeface="Poppins SemiBold" pitchFamily="2" charset="0"/>
              </a:rPr>
              <a:t>Repair</a:t>
            </a:r>
            <a:r>
              <a:rPr lang="sk-SK" b="1" dirty="0">
                <a:solidFill>
                  <a:srgbClr val="373937"/>
                </a:solidFill>
                <a:effectLst/>
                <a:latin typeface="Poppins SemiBold" pitchFamily="2" charset="0"/>
                <a:cs typeface="Poppins SemiBold" pitchFamily="2" charset="0"/>
              </a:rPr>
              <a:t> and </a:t>
            </a:r>
            <a:r>
              <a:rPr lang="sk-SK" b="1" dirty="0" err="1">
                <a:solidFill>
                  <a:srgbClr val="373937"/>
                </a:solidFill>
                <a:effectLst/>
                <a:latin typeface="Poppins SemiBold" pitchFamily="2" charset="0"/>
                <a:cs typeface="Poppins SemiBold" pitchFamily="2" charset="0"/>
              </a:rPr>
              <a:t>replacement</a:t>
            </a:r>
            <a:r>
              <a:rPr lang="sk-SK" b="1" dirty="0">
                <a:solidFill>
                  <a:srgbClr val="373937"/>
                </a:solidFill>
                <a:effectLst/>
                <a:latin typeface="Poppins SemiBold" pitchFamily="2" charset="0"/>
                <a:cs typeface="Poppins SemiBold" pitchFamily="2" charset="0"/>
              </a:rPr>
              <a:t> of </a:t>
            </a:r>
            <a:r>
              <a:rPr lang="sk-SK" b="1" dirty="0" err="1">
                <a:solidFill>
                  <a:srgbClr val="373937"/>
                </a:solidFill>
                <a:effectLst/>
                <a:latin typeface="Poppins SemiBold" pitchFamily="2" charset="0"/>
                <a:cs typeface="Poppins SemiBold" pitchFamily="2" charset="0"/>
              </a:rPr>
              <a:t>components</a:t>
            </a:r>
            <a:endParaRPr lang="sk-SK" b="1" dirty="0">
              <a:solidFill>
                <a:srgbClr val="373937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42966C17-CD2C-2EA1-9F7A-FF5B749C12F5}"/>
              </a:ext>
            </a:extLst>
          </p:cNvPr>
          <p:cNvSpPr txBox="1"/>
          <p:nvPr/>
        </p:nvSpPr>
        <p:spPr>
          <a:xfrm>
            <a:off x="6096000" y="905238"/>
            <a:ext cx="505326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After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identifying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damaged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or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worn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parts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our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experts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perform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necessary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repairs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This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may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include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welding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grinding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reconditioning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and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other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specialized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repairs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such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as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fixing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couplers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brake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components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weighing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springs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and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leaf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springs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or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repairing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bogies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If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some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parts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cannot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repaired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they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are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replaced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with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new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ones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according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to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manufacturer’s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specifications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B9146612-EA5B-8D92-7F8C-A516D416B3CC}"/>
              </a:ext>
            </a:extLst>
          </p:cNvPr>
          <p:cNvSpPr txBox="1"/>
          <p:nvPr/>
        </p:nvSpPr>
        <p:spPr>
          <a:xfrm>
            <a:off x="6096000" y="3391935"/>
            <a:ext cx="4372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 err="1">
                <a:effectLst/>
                <a:latin typeface="Poppins SemiBold" pitchFamily="2" charset="0"/>
                <a:cs typeface="Poppins SemiBold" pitchFamily="2" charset="0"/>
              </a:rPr>
              <a:t>Assembly</a:t>
            </a:r>
            <a:r>
              <a:rPr lang="sk-SK" b="1" dirty="0">
                <a:effectLst/>
                <a:latin typeface="Poppins SemiBold" pitchFamily="2" charset="0"/>
                <a:cs typeface="Poppins SemiBold" pitchFamily="2" charset="0"/>
              </a:rPr>
              <a:t> and </a:t>
            </a:r>
            <a:r>
              <a:rPr lang="sk-SK" b="1" dirty="0" err="1">
                <a:effectLst/>
                <a:latin typeface="Poppins SemiBold" pitchFamily="2" charset="0"/>
                <a:cs typeface="Poppins SemiBold" pitchFamily="2" charset="0"/>
              </a:rPr>
              <a:t>finalization</a:t>
            </a:r>
            <a:endParaRPr lang="sk-SK" b="1" dirty="0">
              <a:effectLst/>
              <a:latin typeface="Poppins SemiBold" pitchFamily="2" charset="0"/>
              <a:cs typeface="Poppins SemiBold" pitchFamily="2" charset="0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D8BAE839-32A4-A9FB-5D76-2B9388B71128}"/>
              </a:ext>
            </a:extLst>
          </p:cNvPr>
          <p:cNvSpPr txBox="1"/>
          <p:nvPr/>
        </p:nvSpPr>
        <p:spPr>
          <a:xfrm>
            <a:off x="6096000" y="3828742"/>
            <a:ext cx="505326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After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repairing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and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replacing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components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all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parts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are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reassembled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Our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technicians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ensure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that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all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parts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are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properly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installed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thoroughly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inspected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and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function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flawlessly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wagon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undergoes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surface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treatment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according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to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technological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procedure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and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fully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assembled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and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sent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for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final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inspection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to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ensure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all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repairs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meet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highest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standards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This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includes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checking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functionality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brakes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suspension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and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other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critical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systems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8D84C590-5C2E-EAF2-F942-081097422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474" y="468431"/>
            <a:ext cx="1886309" cy="78054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85726F75-6804-A219-40A2-CD543FED8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474" y="3429000"/>
            <a:ext cx="1886309" cy="7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85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DB632-8D01-56D6-4345-2EA786CC3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062F49D2-13A9-6156-347D-6AA4BE655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474" y="-1"/>
            <a:ext cx="1886309" cy="3429001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E418E11E-D27D-922E-5157-BE2C17C19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474" y="468431"/>
            <a:ext cx="1886309" cy="78054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59CC6152-1D3A-A8D3-FADE-4AA82EEB0444}"/>
              </a:ext>
            </a:extLst>
          </p:cNvPr>
          <p:cNvSpPr txBox="1"/>
          <p:nvPr/>
        </p:nvSpPr>
        <p:spPr>
          <a:xfrm>
            <a:off x="6096000" y="468431"/>
            <a:ext cx="4372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 err="1">
                <a:solidFill>
                  <a:srgbClr val="373937"/>
                </a:solidFill>
                <a:effectLst/>
                <a:latin typeface="Poppins" pitchFamily="2" charset="0"/>
              </a:rPr>
              <a:t>Final</a:t>
            </a:r>
            <a:r>
              <a:rPr lang="sk-SK" b="1" dirty="0">
                <a:solidFill>
                  <a:srgbClr val="373937"/>
                </a:solidFill>
                <a:effectLst/>
                <a:latin typeface="Poppins" pitchFamily="2" charset="0"/>
              </a:rPr>
              <a:t> </a:t>
            </a:r>
            <a:r>
              <a:rPr lang="sk-SK" b="1" dirty="0" err="1">
                <a:solidFill>
                  <a:srgbClr val="373937"/>
                </a:solidFill>
                <a:effectLst/>
                <a:latin typeface="Poppins" pitchFamily="2" charset="0"/>
              </a:rPr>
              <a:t>Review</a:t>
            </a:r>
            <a:r>
              <a:rPr lang="sk-SK" b="1" dirty="0">
                <a:solidFill>
                  <a:srgbClr val="373937"/>
                </a:solidFill>
                <a:effectLst/>
                <a:latin typeface="Poppins" pitchFamily="2" charset="0"/>
              </a:rPr>
              <a:t> and </a:t>
            </a:r>
            <a:r>
              <a:rPr lang="sk-SK" b="1" dirty="0" err="1">
                <a:solidFill>
                  <a:srgbClr val="373937"/>
                </a:solidFill>
                <a:effectLst/>
                <a:latin typeface="Poppins" pitchFamily="2" charset="0"/>
              </a:rPr>
              <a:t>Submission</a:t>
            </a:r>
            <a:endParaRPr lang="sk-SK" dirty="0">
              <a:solidFill>
                <a:srgbClr val="373937"/>
              </a:solidFill>
              <a:effectLst/>
              <a:latin typeface="Poppins SemiBold" pitchFamily="2" charset="0"/>
            </a:endParaRP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45F7D300-F337-C48A-4D26-297FEEEB153F}"/>
              </a:ext>
            </a:extLst>
          </p:cNvPr>
          <p:cNvSpPr txBox="1"/>
          <p:nvPr/>
        </p:nvSpPr>
        <p:spPr>
          <a:xfrm>
            <a:off x="6096000" y="905238"/>
            <a:ext cx="505326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Our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technicians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conduct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final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inspection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which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includes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checking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all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completed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work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and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verifying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that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all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components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function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correctly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prepare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detailed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documentation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all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repairs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and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modifications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which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provided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to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customer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for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their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records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</a:t>
            </a:r>
          </a:p>
          <a:p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After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successfully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completing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all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inspections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wagon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ready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for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handover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to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customer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inform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customer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about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all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work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performed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and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provide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recommendations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for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future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maintenance</a:t>
            </a:r>
            <a:r>
              <a:rPr lang="sk-SK" sz="1600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5014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ok 16">
            <a:extLst>
              <a:ext uri="{FF2B5EF4-FFF2-40B4-BE49-F238E27FC236}">
                <a16:creationId xmlns:a16="http://schemas.microsoft.com/office/drawing/2014/main" id="{14F785C5-F818-3D7C-40FE-FB7FD5DC4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889" y="293016"/>
            <a:ext cx="3410425" cy="6275184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62B8F008-EBBA-3BED-23CD-693084C0C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160" y="293016"/>
            <a:ext cx="7694943" cy="115646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8AEA0054-D4B1-89CF-0240-CA17851F1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155" y="1572696"/>
            <a:ext cx="7694950" cy="1156464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92B535A7-0399-41D7-C285-EC545CB6D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155" y="2852376"/>
            <a:ext cx="7694950" cy="1156464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E6F5485F-E8C1-C7CA-AC94-4C9200169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5153" y="4132056"/>
            <a:ext cx="7694950" cy="1156464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1910DCE4-D9D3-D895-5AE5-99010133D0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5153" y="5411736"/>
            <a:ext cx="7694950" cy="1156464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DDCBFAF6-73A6-9093-804B-7A29D05D2F71}"/>
              </a:ext>
            </a:extLst>
          </p:cNvPr>
          <p:cNvSpPr txBox="1"/>
          <p:nvPr/>
        </p:nvSpPr>
        <p:spPr>
          <a:xfrm>
            <a:off x="4378212" y="489360"/>
            <a:ext cx="182293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 err="1">
                <a:solidFill>
                  <a:srgbClr val="FFE0E1"/>
                </a:solidFill>
                <a:latin typeface="Poppins SemiBold" pitchFamily="2" charset="0"/>
                <a:cs typeface="Poppins SemiBold" pitchFamily="2" charset="0"/>
              </a:rPr>
              <a:t>Production</a:t>
            </a:r>
            <a:endParaRPr lang="sk-SK" sz="2300" b="1" dirty="0">
              <a:solidFill>
                <a:srgbClr val="FFE0E1"/>
              </a:solidFill>
              <a:latin typeface="Poppins SemiBold" pitchFamily="2" charset="0"/>
              <a:cs typeface="Poppins SemiBold" pitchFamily="2" charset="0"/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EDFE1BAD-0E4F-D1A5-DB24-06BD89770707}"/>
              </a:ext>
            </a:extLst>
          </p:cNvPr>
          <p:cNvSpPr txBox="1"/>
          <p:nvPr/>
        </p:nvSpPr>
        <p:spPr>
          <a:xfrm>
            <a:off x="4378212" y="1769040"/>
            <a:ext cx="24721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>
                <a:solidFill>
                  <a:srgbClr val="F1E1FF"/>
                </a:solidFill>
                <a:latin typeface="Poppins SemiBold" pitchFamily="2" charset="0"/>
                <a:cs typeface="Poppins SemiBold" pitchFamily="2" charset="0"/>
              </a:rPr>
              <a:t>On-site </a:t>
            </a:r>
            <a:r>
              <a:rPr lang="sk-SK" sz="2300" b="1" dirty="0" err="1">
                <a:solidFill>
                  <a:srgbClr val="F1E1FF"/>
                </a:solidFill>
                <a:latin typeface="Poppins SemiBold" pitchFamily="2" charset="0"/>
                <a:cs typeface="Poppins SemiBold" pitchFamily="2" charset="0"/>
              </a:rPr>
              <a:t>service</a:t>
            </a:r>
            <a:endParaRPr lang="sk-SK" sz="2300" b="1" dirty="0">
              <a:solidFill>
                <a:srgbClr val="F1E1FF"/>
              </a:solidFill>
              <a:latin typeface="Poppins SemiBold" pitchFamily="2" charset="0"/>
              <a:cs typeface="Poppins SemiBold" pitchFamily="2" charset="0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C53130C1-0AF4-35AE-0CFD-2A755594A0F6}"/>
              </a:ext>
            </a:extLst>
          </p:cNvPr>
          <p:cNvSpPr txBox="1"/>
          <p:nvPr/>
        </p:nvSpPr>
        <p:spPr>
          <a:xfrm>
            <a:off x="4378212" y="3068444"/>
            <a:ext cx="265970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 err="1">
                <a:solidFill>
                  <a:srgbClr val="DEE7FF"/>
                </a:solidFill>
                <a:latin typeface="Poppins SemiBold" pitchFamily="2" charset="0"/>
                <a:cs typeface="Poppins SemiBold" pitchFamily="2" charset="0"/>
              </a:rPr>
              <a:t>Non-destructive</a:t>
            </a:r>
            <a:endParaRPr lang="sk-SK" sz="2300" b="1" dirty="0">
              <a:solidFill>
                <a:srgbClr val="DEE7FF"/>
              </a:solidFill>
              <a:latin typeface="Poppins SemiBold" pitchFamily="2" charset="0"/>
              <a:cs typeface="Poppins SemiBold" pitchFamily="2" charset="0"/>
            </a:endParaRPr>
          </a:p>
          <a:p>
            <a:r>
              <a:rPr lang="sk-SK" sz="2300" b="1" dirty="0" err="1">
                <a:solidFill>
                  <a:srgbClr val="DEE7FF"/>
                </a:solidFill>
                <a:latin typeface="Poppins SemiBold" pitchFamily="2" charset="0"/>
                <a:cs typeface="Poppins SemiBold" pitchFamily="2" charset="0"/>
              </a:rPr>
              <a:t>testing</a:t>
            </a:r>
            <a:endParaRPr lang="sk-SK" sz="2300" b="1" dirty="0">
              <a:solidFill>
                <a:srgbClr val="DEE7FF"/>
              </a:solidFill>
              <a:latin typeface="Poppins SemiBold" pitchFamily="2" charset="0"/>
              <a:cs typeface="Poppins SemiBold" pitchFamily="2" charset="0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76B0A92A-82C2-C2D4-02A6-4E6908C1183C}"/>
              </a:ext>
            </a:extLst>
          </p:cNvPr>
          <p:cNvSpPr txBox="1"/>
          <p:nvPr/>
        </p:nvSpPr>
        <p:spPr>
          <a:xfrm>
            <a:off x="4378212" y="4334750"/>
            <a:ext cx="136768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 err="1">
                <a:solidFill>
                  <a:srgbClr val="DEFFFF"/>
                </a:solidFill>
                <a:latin typeface="Poppins SemiBold" pitchFamily="2" charset="0"/>
                <a:cs typeface="Poppins SemiBold" pitchFamily="2" charset="0"/>
              </a:rPr>
              <a:t>Storage</a:t>
            </a:r>
            <a:endParaRPr lang="sk-SK" sz="2300" b="1" dirty="0">
              <a:solidFill>
                <a:srgbClr val="DEFFFF"/>
              </a:solidFill>
              <a:latin typeface="Poppins SemiBold" pitchFamily="2" charset="0"/>
              <a:cs typeface="Poppins SemiBold" pitchFamily="2" charset="0"/>
            </a:endParaRP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84C90BD4-A199-40EE-EFDE-781EEA5DEBFB}"/>
              </a:ext>
            </a:extLst>
          </p:cNvPr>
          <p:cNvSpPr txBox="1"/>
          <p:nvPr/>
        </p:nvSpPr>
        <p:spPr>
          <a:xfrm>
            <a:off x="4378212" y="5648150"/>
            <a:ext cx="160011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 err="1">
                <a:solidFill>
                  <a:srgbClr val="E2FFE2"/>
                </a:solidFill>
                <a:latin typeface="Poppins SemiBold" pitchFamily="2" charset="0"/>
                <a:cs typeface="Poppins SemiBold" pitchFamily="2" charset="0"/>
              </a:rPr>
              <a:t>Revisions</a:t>
            </a:r>
            <a:endParaRPr lang="sk-SK" sz="2300" b="1" dirty="0">
              <a:solidFill>
                <a:srgbClr val="E2FFE2"/>
              </a:solidFill>
              <a:latin typeface="Poppins SemiBold" pitchFamily="2" charset="0"/>
              <a:cs typeface="Poppi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998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E03E97C5-C008-1EC5-7768-66CA93EC66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9"/>
          <a:stretch/>
        </p:blipFill>
        <p:spPr>
          <a:xfrm>
            <a:off x="0" y="0"/>
            <a:ext cx="2984500" cy="2637144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E7573F5F-21B4-7504-5EA3-509C954E423F}"/>
              </a:ext>
            </a:extLst>
          </p:cNvPr>
          <p:cNvSpPr txBox="1"/>
          <p:nvPr/>
        </p:nvSpPr>
        <p:spPr>
          <a:xfrm>
            <a:off x="849527" y="823907"/>
            <a:ext cx="192552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 err="1">
                <a:solidFill>
                  <a:srgbClr val="412300"/>
                </a:solidFill>
                <a:latin typeface="Poppins SemiBold" pitchFamily="2" charset="0"/>
                <a:cs typeface="Poppins SemiBold" pitchFamily="2" charset="0"/>
              </a:rPr>
              <a:t>Certificates</a:t>
            </a:r>
            <a:endParaRPr lang="sk-SK" sz="2300" b="1" dirty="0">
              <a:solidFill>
                <a:srgbClr val="412300"/>
              </a:solidFill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D9150FE-76C1-606B-DB7E-AD630D8C8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40" y="1538977"/>
            <a:ext cx="3365500" cy="481400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12982A1B-4FBA-48C4-0118-97FA888CB28A}"/>
              </a:ext>
            </a:extLst>
          </p:cNvPr>
          <p:cNvSpPr txBox="1"/>
          <p:nvPr/>
        </p:nvSpPr>
        <p:spPr>
          <a:xfrm>
            <a:off x="1002303" y="1654821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ISO 9001:2016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7777C623-7A39-9DEA-B46F-0185623B3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40" y="2099150"/>
            <a:ext cx="3365500" cy="481400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42ADE6AA-2C2D-4D03-80E3-F46272CC3508}"/>
              </a:ext>
            </a:extLst>
          </p:cNvPr>
          <p:cNvSpPr txBox="1"/>
          <p:nvPr/>
        </p:nvSpPr>
        <p:spPr>
          <a:xfrm>
            <a:off x="1002303" y="2214994"/>
            <a:ext cx="1313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ISO 45001:2019</a:t>
            </a:r>
          </a:p>
        </p:txBody>
      </p:sp>
      <p:pic>
        <p:nvPicPr>
          <p:cNvPr id="32" name="Obrázok 31">
            <a:extLst>
              <a:ext uri="{FF2B5EF4-FFF2-40B4-BE49-F238E27FC236}">
                <a16:creationId xmlns:a16="http://schemas.microsoft.com/office/drawing/2014/main" id="{9CC9C3AD-B118-D3C9-AED1-21E831B71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40" y="2659323"/>
            <a:ext cx="3365500" cy="481400"/>
          </a:xfrm>
          <a:prstGeom prst="rect">
            <a:avLst/>
          </a:prstGeom>
        </p:spPr>
      </p:pic>
      <p:sp>
        <p:nvSpPr>
          <p:cNvPr id="33" name="BlokTextu 32">
            <a:extLst>
              <a:ext uri="{FF2B5EF4-FFF2-40B4-BE49-F238E27FC236}">
                <a16:creationId xmlns:a16="http://schemas.microsoft.com/office/drawing/2014/main" id="{4B6B3824-56E9-18C2-76AF-8F6A43B1857F}"/>
              </a:ext>
            </a:extLst>
          </p:cNvPr>
          <p:cNvSpPr txBox="1"/>
          <p:nvPr/>
        </p:nvSpPr>
        <p:spPr>
          <a:xfrm>
            <a:off x="1002303" y="2775167"/>
            <a:ext cx="2353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DIN EN 15085-2 CL1 - Šurany</a:t>
            </a: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FB6F7718-15D4-FB52-A184-BA60C5747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40" y="3219496"/>
            <a:ext cx="3365500" cy="665956"/>
          </a:xfrm>
          <a:prstGeom prst="rect">
            <a:avLst/>
          </a:prstGeom>
        </p:spPr>
      </p:pic>
      <p:sp>
        <p:nvSpPr>
          <p:cNvPr id="35" name="BlokTextu 34">
            <a:extLst>
              <a:ext uri="{FF2B5EF4-FFF2-40B4-BE49-F238E27FC236}">
                <a16:creationId xmlns:a16="http://schemas.microsoft.com/office/drawing/2014/main" id="{D4B73A84-94DB-D3CB-72A9-D2F43C1C8C25}"/>
              </a:ext>
            </a:extLst>
          </p:cNvPr>
          <p:cNvSpPr txBox="1"/>
          <p:nvPr/>
        </p:nvSpPr>
        <p:spPr>
          <a:xfrm>
            <a:off x="1002303" y="3335340"/>
            <a:ext cx="2662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Certificate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of Entity in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Charge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of</a:t>
            </a:r>
            <a:b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</a:b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Maintenance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(ECM)</a:t>
            </a:r>
          </a:p>
        </p:txBody>
      </p:sp>
      <p:pic>
        <p:nvPicPr>
          <p:cNvPr id="36" name="Obrázok 35">
            <a:extLst>
              <a:ext uri="{FF2B5EF4-FFF2-40B4-BE49-F238E27FC236}">
                <a16:creationId xmlns:a16="http://schemas.microsoft.com/office/drawing/2014/main" id="{773E4550-CBCC-C377-7EFB-F8CA39D33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40" y="3964224"/>
            <a:ext cx="3365500" cy="1701505"/>
          </a:xfrm>
          <a:prstGeom prst="rect">
            <a:avLst/>
          </a:prstGeom>
        </p:spPr>
      </p:pic>
      <p:sp>
        <p:nvSpPr>
          <p:cNvPr id="37" name="BlokTextu 36">
            <a:extLst>
              <a:ext uri="{FF2B5EF4-FFF2-40B4-BE49-F238E27FC236}">
                <a16:creationId xmlns:a16="http://schemas.microsoft.com/office/drawing/2014/main" id="{DF0C355E-B640-8F72-524C-834696484F57}"/>
              </a:ext>
            </a:extLst>
          </p:cNvPr>
          <p:cNvSpPr txBox="1"/>
          <p:nvPr/>
        </p:nvSpPr>
        <p:spPr>
          <a:xfrm>
            <a:off x="1002303" y="4080069"/>
            <a:ext cx="2925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Certificate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of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Supplier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Qualification</a:t>
            </a:r>
            <a:endParaRPr lang="sk-SK" sz="1200" b="1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sp>
        <p:nvSpPr>
          <p:cNvPr id="38" name="BlokTextu 37">
            <a:extLst>
              <a:ext uri="{FF2B5EF4-FFF2-40B4-BE49-F238E27FC236}">
                <a16:creationId xmlns:a16="http://schemas.microsoft.com/office/drawing/2014/main" id="{A6447FEF-C73B-4489-C251-DAD9A4424796}"/>
              </a:ext>
            </a:extLst>
          </p:cNvPr>
          <p:cNvSpPr txBox="1"/>
          <p:nvPr/>
        </p:nvSpPr>
        <p:spPr>
          <a:xfrm>
            <a:off x="1002304" y="4297203"/>
            <a:ext cx="315366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Repairs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of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Nbo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Nbt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repairs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of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mechanical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damage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revision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repairs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(Rev), and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technical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inspections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of Eas-11., 52., 53., 54.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freight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wagon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series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owned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by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ČD Group, in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compliance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with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internal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directive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of ČD Cargo,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a.s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KVs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5-B-2010 and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approved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technological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procedures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.</a:t>
            </a:r>
          </a:p>
        </p:txBody>
      </p:sp>
      <p:pic>
        <p:nvPicPr>
          <p:cNvPr id="39" name="Obrázok 38">
            <a:extLst>
              <a:ext uri="{FF2B5EF4-FFF2-40B4-BE49-F238E27FC236}">
                <a16:creationId xmlns:a16="http://schemas.microsoft.com/office/drawing/2014/main" id="{A4389A16-DAE9-91E2-CCEC-9F936D5B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294" y="544172"/>
            <a:ext cx="3365500" cy="1036976"/>
          </a:xfrm>
          <a:prstGeom prst="rect">
            <a:avLst/>
          </a:prstGeom>
        </p:spPr>
      </p:pic>
      <p:sp>
        <p:nvSpPr>
          <p:cNvPr id="40" name="BlokTextu 39">
            <a:extLst>
              <a:ext uri="{FF2B5EF4-FFF2-40B4-BE49-F238E27FC236}">
                <a16:creationId xmlns:a16="http://schemas.microsoft.com/office/drawing/2014/main" id="{5FC6FA4D-516B-D990-1804-5D182786C44A}"/>
              </a:ext>
            </a:extLst>
          </p:cNvPr>
          <p:cNvSpPr txBox="1"/>
          <p:nvPr/>
        </p:nvSpPr>
        <p:spPr>
          <a:xfrm>
            <a:off x="4446457" y="660016"/>
            <a:ext cx="3084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Authorization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to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perform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repairs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,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reconstructions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,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revisions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, and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tests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on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designated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lifting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technical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equipment</a:t>
            </a:r>
            <a:endParaRPr lang="sk-SK" sz="1200" b="1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41" name="Obrázok 40">
            <a:extLst>
              <a:ext uri="{FF2B5EF4-FFF2-40B4-BE49-F238E27FC236}">
                <a16:creationId xmlns:a16="http://schemas.microsoft.com/office/drawing/2014/main" id="{0760164E-4E96-1DC1-1974-7EACC7EB8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382" y="1492390"/>
            <a:ext cx="3365500" cy="1036976"/>
          </a:xfrm>
          <a:prstGeom prst="rect">
            <a:avLst/>
          </a:prstGeom>
        </p:spPr>
      </p:pic>
      <p:sp>
        <p:nvSpPr>
          <p:cNvPr id="42" name="BlokTextu 41">
            <a:extLst>
              <a:ext uri="{FF2B5EF4-FFF2-40B4-BE49-F238E27FC236}">
                <a16:creationId xmlns:a16="http://schemas.microsoft.com/office/drawing/2014/main" id="{D5066FD5-68B9-DD06-0656-A10F82E3FD19}"/>
              </a:ext>
            </a:extLst>
          </p:cNvPr>
          <p:cNvSpPr txBox="1"/>
          <p:nvPr/>
        </p:nvSpPr>
        <p:spPr>
          <a:xfrm>
            <a:off x="7882545" y="1608234"/>
            <a:ext cx="3084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Declaration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of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Authorized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Certification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Body No. 705 in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the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field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of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welding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process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certification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for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the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ČD Group (ČD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Regulation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V95/5)</a:t>
            </a:r>
          </a:p>
        </p:txBody>
      </p:sp>
      <p:pic>
        <p:nvPicPr>
          <p:cNvPr id="43" name="Obrázok 42">
            <a:extLst>
              <a:ext uri="{FF2B5EF4-FFF2-40B4-BE49-F238E27FC236}">
                <a16:creationId xmlns:a16="http://schemas.microsoft.com/office/drawing/2014/main" id="{2885AB16-F81A-67F5-304E-4B91BE32C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382" y="2604772"/>
            <a:ext cx="3365500" cy="665956"/>
          </a:xfrm>
          <a:prstGeom prst="rect">
            <a:avLst/>
          </a:prstGeom>
        </p:spPr>
      </p:pic>
      <p:sp>
        <p:nvSpPr>
          <p:cNvPr id="44" name="BlokTextu 43">
            <a:extLst>
              <a:ext uri="{FF2B5EF4-FFF2-40B4-BE49-F238E27FC236}">
                <a16:creationId xmlns:a16="http://schemas.microsoft.com/office/drawing/2014/main" id="{D7FCE38E-74EC-1D73-27A1-8F7D5A6F14EB}"/>
              </a:ext>
            </a:extLst>
          </p:cNvPr>
          <p:cNvSpPr txBox="1"/>
          <p:nvPr/>
        </p:nvSpPr>
        <p:spPr>
          <a:xfrm>
            <a:off x="7882545" y="2720616"/>
            <a:ext cx="2932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EC Type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Examination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Certificate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for</a:t>
            </a:r>
            <a:endParaRPr lang="sk-SK" sz="1200" b="1" dirty="0">
              <a:solidFill>
                <a:srgbClr val="412400"/>
              </a:solidFill>
              <a:latin typeface="Poppins SemiBold" pitchFamily="2" charset="0"/>
              <a:cs typeface="Poppins SemiBold" pitchFamily="2" charset="0"/>
            </a:endParaRPr>
          </a:p>
          <a:p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Wheelset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LTS 25t</a:t>
            </a:r>
          </a:p>
        </p:txBody>
      </p:sp>
      <p:pic>
        <p:nvPicPr>
          <p:cNvPr id="45" name="Obrázok 44">
            <a:extLst>
              <a:ext uri="{FF2B5EF4-FFF2-40B4-BE49-F238E27FC236}">
                <a16:creationId xmlns:a16="http://schemas.microsoft.com/office/drawing/2014/main" id="{25692BF4-B3DF-BB71-A7CC-EFBF100DD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382" y="3350898"/>
            <a:ext cx="3365500" cy="665956"/>
          </a:xfrm>
          <a:prstGeom prst="rect">
            <a:avLst/>
          </a:prstGeom>
        </p:spPr>
      </p:pic>
      <p:sp>
        <p:nvSpPr>
          <p:cNvPr id="46" name="BlokTextu 45">
            <a:extLst>
              <a:ext uri="{FF2B5EF4-FFF2-40B4-BE49-F238E27FC236}">
                <a16:creationId xmlns:a16="http://schemas.microsoft.com/office/drawing/2014/main" id="{FAE3697A-BFD0-C59B-304C-82F4430AD22D}"/>
              </a:ext>
            </a:extLst>
          </p:cNvPr>
          <p:cNvSpPr txBox="1"/>
          <p:nvPr/>
        </p:nvSpPr>
        <p:spPr>
          <a:xfrm>
            <a:off x="7882545" y="3466742"/>
            <a:ext cx="2932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EC Type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Examination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Certificate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for</a:t>
            </a:r>
            <a:endParaRPr lang="sk-SK" sz="1200" b="1" dirty="0">
              <a:solidFill>
                <a:srgbClr val="412400"/>
              </a:solidFill>
              <a:latin typeface="Poppins SemiBold" pitchFamily="2" charset="0"/>
              <a:cs typeface="Poppins SemiBold" pitchFamily="2" charset="0"/>
            </a:endParaRPr>
          </a:p>
          <a:p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Wheelset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LTS 23.5t</a:t>
            </a:r>
          </a:p>
        </p:txBody>
      </p:sp>
      <p:pic>
        <p:nvPicPr>
          <p:cNvPr id="47" name="Obrázok 46">
            <a:extLst>
              <a:ext uri="{FF2B5EF4-FFF2-40B4-BE49-F238E27FC236}">
                <a16:creationId xmlns:a16="http://schemas.microsoft.com/office/drawing/2014/main" id="{05EA00AC-DEAE-0DF0-2FDC-BC4796B34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382" y="4100240"/>
            <a:ext cx="3365500" cy="665956"/>
          </a:xfrm>
          <a:prstGeom prst="rect">
            <a:avLst/>
          </a:prstGeom>
        </p:spPr>
      </p:pic>
      <p:sp>
        <p:nvSpPr>
          <p:cNvPr id="48" name="BlokTextu 47">
            <a:extLst>
              <a:ext uri="{FF2B5EF4-FFF2-40B4-BE49-F238E27FC236}">
                <a16:creationId xmlns:a16="http://schemas.microsoft.com/office/drawing/2014/main" id="{3A7FC023-7BC0-AA64-D6DC-531DFD08BDC2}"/>
              </a:ext>
            </a:extLst>
          </p:cNvPr>
          <p:cNvSpPr txBox="1"/>
          <p:nvPr/>
        </p:nvSpPr>
        <p:spPr>
          <a:xfrm>
            <a:off x="7882545" y="4216084"/>
            <a:ext cx="3084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EC Type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Examination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Certificate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for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Wheelset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LTS 23.5t / 22.5t</a:t>
            </a:r>
          </a:p>
        </p:txBody>
      </p:sp>
      <p:pic>
        <p:nvPicPr>
          <p:cNvPr id="49" name="Obrázok 48">
            <a:extLst>
              <a:ext uri="{FF2B5EF4-FFF2-40B4-BE49-F238E27FC236}">
                <a16:creationId xmlns:a16="http://schemas.microsoft.com/office/drawing/2014/main" id="{04DE75C5-5B6C-ACDD-9783-84C75C012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382" y="4849582"/>
            <a:ext cx="3365500" cy="481400"/>
          </a:xfrm>
          <a:prstGeom prst="rect">
            <a:avLst/>
          </a:prstGeom>
        </p:spPr>
      </p:pic>
      <p:sp>
        <p:nvSpPr>
          <p:cNvPr id="50" name="BlokTextu 49">
            <a:extLst>
              <a:ext uri="{FF2B5EF4-FFF2-40B4-BE49-F238E27FC236}">
                <a16:creationId xmlns:a16="http://schemas.microsoft.com/office/drawing/2014/main" id="{4DF388C7-F725-EBB0-CE52-E207812016F0}"/>
              </a:ext>
            </a:extLst>
          </p:cNvPr>
          <p:cNvSpPr txBox="1"/>
          <p:nvPr/>
        </p:nvSpPr>
        <p:spPr>
          <a:xfrm>
            <a:off x="7882545" y="4965426"/>
            <a:ext cx="3256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EC Type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Examination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Certificate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-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Sgns</a:t>
            </a:r>
            <a:endParaRPr lang="sk-SK" sz="1200" b="1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51" name="Obrázok 50">
            <a:extLst>
              <a:ext uri="{FF2B5EF4-FFF2-40B4-BE49-F238E27FC236}">
                <a16:creationId xmlns:a16="http://schemas.microsoft.com/office/drawing/2014/main" id="{03EE3EFB-F29E-6F17-BF77-BD45148A2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382" y="5403680"/>
            <a:ext cx="3365500" cy="481400"/>
          </a:xfrm>
          <a:prstGeom prst="rect">
            <a:avLst/>
          </a:prstGeom>
        </p:spPr>
      </p:pic>
      <p:sp>
        <p:nvSpPr>
          <p:cNvPr id="52" name="BlokTextu 51">
            <a:extLst>
              <a:ext uri="{FF2B5EF4-FFF2-40B4-BE49-F238E27FC236}">
                <a16:creationId xmlns:a16="http://schemas.microsoft.com/office/drawing/2014/main" id="{E8FF0DFD-C84C-0D94-6A2D-81F42216FB67}"/>
              </a:ext>
            </a:extLst>
          </p:cNvPr>
          <p:cNvSpPr txBox="1"/>
          <p:nvPr/>
        </p:nvSpPr>
        <p:spPr>
          <a:xfrm>
            <a:off x="7882545" y="5519524"/>
            <a:ext cx="1285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ISO 14001:2016</a:t>
            </a:r>
          </a:p>
        </p:txBody>
      </p:sp>
      <p:pic>
        <p:nvPicPr>
          <p:cNvPr id="53" name="Obrázok 52">
            <a:extLst>
              <a:ext uri="{FF2B5EF4-FFF2-40B4-BE49-F238E27FC236}">
                <a16:creationId xmlns:a16="http://schemas.microsoft.com/office/drawing/2014/main" id="{F0DCA9F1-B4D1-0B8A-97B4-87D5E90F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382" y="5957778"/>
            <a:ext cx="3365500" cy="481400"/>
          </a:xfrm>
          <a:prstGeom prst="rect">
            <a:avLst/>
          </a:prstGeom>
        </p:spPr>
      </p:pic>
      <p:sp>
        <p:nvSpPr>
          <p:cNvPr id="54" name="BlokTextu 53">
            <a:extLst>
              <a:ext uri="{FF2B5EF4-FFF2-40B4-BE49-F238E27FC236}">
                <a16:creationId xmlns:a16="http://schemas.microsoft.com/office/drawing/2014/main" id="{7A149DF5-58CD-BF3D-553F-4F861019A851}"/>
              </a:ext>
            </a:extLst>
          </p:cNvPr>
          <p:cNvSpPr txBox="1"/>
          <p:nvPr/>
        </p:nvSpPr>
        <p:spPr>
          <a:xfrm>
            <a:off x="7882545" y="6073622"/>
            <a:ext cx="1768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NDT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Certificate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- VPI</a:t>
            </a:r>
          </a:p>
        </p:txBody>
      </p:sp>
      <p:pic>
        <p:nvPicPr>
          <p:cNvPr id="55" name="Obrázok 54">
            <a:extLst>
              <a:ext uri="{FF2B5EF4-FFF2-40B4-BE49-F238E27FC236}">
                <a16:creationId xmlns:a16="http://schemas.microsoft.com/office/drawing/2014/main" id="{661CED65-B03B-7BCD-DF92-C1F37D9DF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40" y="5744501"/>
            <a:ext cx="3365500" cy="700491"/>
          </a:xfrm>
          <a:prstGeom prst="rect">
            <a:avLst/>
          </a:prstGeom>
        </p:spPr>
      </p:pic>
      <p:sp>
        <p:nvSpPr>
          <p:cNvPr id="56" name="BlokTextu 55">
            <a:extLst>
              <a:ext uri="{FF2B5EF4-FFF2-40B4-BE49-F238E27FC236}">
                <a16:creationId xmlns:a16="http://schemas.microsoft.com/office/drawing/2014/main" id="{8DEEE2CD-0349-18CF-D7DB-4A777FBB9FA3}"/>
              </a:ext>
            </a:extLst>
          </p:cNvPr>
          <p:cNvSpPr txBox="1"/>
          <p:nvPr/>
        </p:nvSpPr>
        <p:spPr>
          <a:xfrm>
            <a:off x="1002303" y="5860345"/>
            <a:ext cx="1928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STN EN ISO 3834 part 2</a:t>
            </a:r>
          </a:p>
        </p:txBody>
      </p:sp>
      <p:sp>
        <p:nvSpPr>
          <p:cNvPr id="57" name="BlokTextu 56">
            <a:extLst>
              <a:ext uri="{FF2B5EF4-FFF2-40B4-BE49-F238E27FC236}">
                <a16:creationId xmlns:a16="http://schemas.microsoft.com/office/drawing/2014/main" id="{23ACD38D-F5A5-88E4-6411-EB184776FD3A}"/>
              </a:ext>
            </a:extLst>
          </p:cNvPr>
          <p:cNvSpPr txBox="1"/>
          <p:nvPr/>
        </p:nvSpPr>
        <p:spPr>
          <a:xfrm>
            <a:off x="1002304" y="6077479"/>
            <a:ext cx="31536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Steel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welded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structures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railway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vehicles</a:t>
            </a:r>
            <a:endParaRPr lang="sk-SK" sz="1100" dirty="0">
              <a:solidFill>
                <a:srgbClr val="412400"/>
              </a:solidFill>
              <a:effectLst/>
              <a:latin typeface="Inter" panose="02000503000000020004" pitchFamily="2" charset="0"/>
            </a:endParaRPr>
          </a:p>
        </p:txBody>
      </p:sp>
      <p:pic>
        <p:nvPicPr>
          <p:cNvPr id="58" name="Obrázok 57">
            <a:extLst>
              <a:ext uri="{FF2B5EF4-FFF2-40B4-BE49-F238E27FC236}">
                <a16:creationId xmlns:a16="http://schemas.microsoft.com/office/drawing/2014/main" id="{5726AEFB-68CA-AE33-8384-48530AC66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087" y="1663294"/>
            <a:ext cx="3365500" cy="481400"/>
          </a:xfrm>
          <a:prstGeom prst="rect">
            <a:avLst/>
          </a:prstGeom>
        </p:spPr>
      </p:pic>
      <p:sp>
        <p:nvSpPr>
          <p:cNvPr id="59" name="BlokTextu 58">
            <a:extLst>
              <a:ext uri="{FF2B5EF4-FFF2-40B4-BE49-F238E27FC236}">
                <a16:creationId xmlns:a16="http://schemas.microsoft.com/office/drawing/2014/main" id="{4B64125A-B187-4A5B-0C95-12C7F9DFB60A}"/>
              </a:ext>
            </a:extLst>
          </p:cNvPr>
          <p:cNvSpPr txBox="1"/>
          <p:nvPr/>
        </p:nvSpPr>
        <p:spPr>
          <a:xfrm>
            <a:off x="4440250" y="1779138"/>
            <a:ext cx="3066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Certificate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of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Maintenance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Functions</a:t>
            </a:r>
            <a:endParaRPr lang="sk-SK" sz="1200" b="1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60" name="Obrázok 59">
            <a:extLst>
              <a:ext uri="{FF2B5EF4-FFF2-40B4-BE49-F238E27FC236}">
                <a16:creationId xmlns:a16="http://schemas.microsoft.com/office/drawing/2014/main" id="{A75B433A-56FD-0007-F4AC-CADFB4E86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294" y="2216411"/>
            <a:ext cx="3365500" cy="852643"/>
          </a:xfrm>
          <a:prstGeom prst="rect">
            <a:avLst/>
          </a:prstGeom>
        </p:spPr>
      </p:pic>
      <p:sp>
        <p:nvSpPr>
          <p:cNvPr id="61" name="BlokTextu 60">
            <a:extLst>
              <a:ext uri="{FF2B5EF4-FFF2-40B4-BE49-F238E27FC236}">
                <a16:creationId xmlns:a16="http://schemas.microsoft.com/office/drawing/2014/main" id="{5C8C1946-DB51-2037-2CC8-B26D9F31FBF3}"/>
              </a:ext>
            </a:extLst>
          </p:cNvPr>
          <p:cNvSpPr txBox="1"/>
          <p:nvPr/>
        </p:nvSpPr>
        <p:spPr>
          <a:xfrm>
            <a:off x="4446457" y="2332255"/>
            <a:ext cx="3248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Certificate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of Professional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Competence</a:t>
            </a:r>
            <a:endParaRPr lang="sk-SK" sz="1200" b="1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sp>
        <p:nvSpPr>
          <p:cNvPr id="62" name="BlokTextu 61">
            <a:extLst>
              <a:ext uri="{FF2B5EF4-FFF2-40B4-BE49-F238E27FC236}">
                <a16:creationId xmlns:a16="http://schemas.microsoft.com/office/drawing/2014/main" id="{D224719D-19A3-3DB0-5509-50E8BF394E99}"/>
              </a:ext>
            </a:extLst>
          </p:cNvPr>
          <p:cNvSpPr txBox="1"/>
          <p:nvPr/>
        </p:nvSpPr>
        <p:spPr>
          <a:xfrm>
            <a:off x="4446458" y="2549389"/>
            <a:ext cx="3153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Production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reconstruction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and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repairs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of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railway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vehicles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for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ZSSK CARGO</a:t>
            </a:r>
          </a:p>
        </p:txBody>
      </p:sp>
      <p:pic>
        <p:nvPicPr>
          <p:cNvPr id="63" name="Obrázok 62">
            <a:extLst>
              <a:ext uri="{FF2B5EF4-FFF2-40B4-BE49-F238E27FC236}">
                <a16:creationId xmlns:a16="http://schemas.microsoft.com/office/drawing/2014/main" id="{2B3377F2-3B37-CABE-1922-94E6E4C12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087" y="3138253"/>
            <a:ext cx="3365500" cy="665956"/>
          </a:xfrm>
          <a:prstGeom prst="rect">
            <a:avLst/>
          </a:prstGeom>
        </p:spPr>
      </p:pic>
      <p:sp>
        <p:nvSpPr>
          <p:cNvPr id="64" name="BlokTextu 63">
            <a:extLst>
              <a:ext uri="{FF2B5EF4-FFF2-40B4-BE49-F238E27FC236}">
                <a16:creationId xmlns:a16="http://schemas.microsoft.com/office/drawing/2014/main" id="{641A842F-0813-B48B-F005-EDC69D86FB3F}"/>
              </a:ext>
            </a:extLst>
          </p:cNvPr>
          <p:cNvSpPr txBox="1"/>
          <p:nvPr/>
        </p:nvSpPr>
        <p:spPr>
          <a:xfrm>
            <a:off x="4440250" y="3254097"/>
            <a:ext cx="2763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Authorization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for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welding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railway</a:t>
            </a:r>
            <a:endParaRPr lang="sk-SK" sz="1200" b="1" dirty="0">
              <a:solidFill>
                <a:srgbClr val="412400"/>
              </a:solidFill>
              <a:latin typeface="Poppins SemiBold" pitchFamily="2" charset="0"/>
              <a:cs typeface="Poppins SemiBold" pitchFamily="2" charset="0"/>
            </a:endParaRPr>
          </a:p>
          <a:p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vehicles</a:t>
            </a:r>
            <a:endParaRPr lang="sk-SK" sz="1200" b="1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65" name="Obrázok 64">
            <a:extLst>
              <a:ext uri="{FF2B5EF4-FFF2-40B4-BE49-F238E27FC236}">
                <a16:creationId xmlns:a16="http://schemas.microsoft.com/office/drawing/2014/main" id="{BF59387A-35C5-A4A9-57F0-87C33446D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087" y="3873408"/>
            <a:ext cx="3365500" cy="665956"/>
          </a:xfrm>
          <a:prstGeom prst="rect">
            <a:avLst/>
          </a:prstGeom>
        </p:spPr>
      </p:pic>
      <p:sp>
        <p:nvSpPr>
          <p:cNvPr id="66" name="BlokTextu 65">
            <a:extLst>
              <a:ext uri="{FF2B5EF4-FFF2-40B4-BE49-F238E27FC236}">
                <a16:creationId xmlns:a16="http://schemas.microsoft.com/office/drawing/2014/main" id="{D946FE55-CD27-6DD2-48CE-C7A094C4FB04}"/>
              </a:ext>
            </a:extLst>
          </p:cNvPr>
          <p:cNvSpPr txBox="1"/>
          <p:nvPr/>
        </p:nvSpPr>
        <p:spPr>
          <a:xfrm>
            <a:off x="4440250" y="3989252"/>
            <a:ext cx="280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Authorization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for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non-destructive</a:t>
            </a:r>
            <a:endParaRPr lang="sk-SK" sz="1200" b="1" dirty="0">
              <a:solidFill>
                <a:srgbClr val="412400"/>
              </a:solidFill>
              <a:latin typeface="Poppins SemiBold" pitchFamily="2" charset="0"/>
              <a:cs typeface="Poppins SemiBold" pitchFamily="2" charset="0"/>
            </a:endParaRPr>
          </a:p>
          <a:p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testing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of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railway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vehicles</a:t>
            </a:r>
            <a:endParaRPr lang="sk-SK" sz="1200" b="1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67" name="Obrázok 66">
            <a:extLst>
              <a:ext uri="{FF2B5EF4-FFF2-40B4-BE49-F238E27FC236}">
                <a16:creationId xmlns:a16="http://schemas.microsoft.com/office/drawing/2014/main" id="{D7F556ED-8917-C420-678C-ECC8B5A15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087" y="4603043"/>
            <a:ext cx="3365500" cy="540214"/>
          </a:xfrm>
          <a:prstGeom prst="rect">
            <a:avLst/>
          </a:prstGeom>
        </p:spPr>
      </p:pic>
      <p:sp>
        <p:nvSpPr>
          <p:cNvPr id="68" name="BlokTextu 67">
            <a:extLst>
              <a:ext uri="{FF2B5EF4-FFF2-40B4-BE49-F238E27FC236}">
                <a16:creationId xmlns:a16="http://schemas.microsoft.com/office/drawing/2014/main" id="{E565BBC4-7EEA-507B-AE8B-27B9EE8401B2}"/>
              </a:ext>
            </a:extLst>
          </p:cNvPr>
          <p:cNvSpPr txBox="1"/>
          <p:nvPr/>
        </p:nvSpPr>
        <p:spPr>
          <a:xfrm>
            <a:off x="4440250" y="4718887"/>
            <a:ext cx="3219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Authorization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for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defectoscopic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testing</a:t>
            </a:r>
            <a:endParaRPr lang="sk-SK" sz="1200" b="1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69" name="Obrázok 68">
            <a:extLst>
              <a:ext uri="{FF2B5EF4-FFF2-40B4-BE49-F238E27FC236}">
                <a16:creationId xmlns:a16="http://schemas.microsoft.com/office/drawing/2014/main" id="{3A4575FC-523F-C8A8-CA6C-248CD5A2F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087" y="5230392"/>
            <a:ext cx="3365500" cy="481400"/>
          </a:xfrm>
          <a:prstGeom prst="rect">
            <a:avLst/>
          </a:prstGeom>
        </p:spPr>
      </p:pic>
      <p:sp>
        <p:nvSpPr>
          <p:cNvPr id="70" name="BlokTextu 69">
            <a:extLst>
              <a:ext uri="{FF2B5EF4-FFF2-40B4-BE49-F238E27FC236}">
                <a16:creationId xmlns:a16="http://schemas.microsoft.com/office/drawing/2014/main" id="{6497DBD0-9A0A-B9F9-5FD8-A94EEADB627D}"/>
              </a:ext>
            </a:extLst>
          </p:cNvPr>
          <p:cNvSpPr txBox="1"/>
          <p:nvPr/>
        </p:nvSpPr>
        <p:spPr>
          <a:xfrm>
            <a:off x="4440250" y="5346236"/>
            <a:ext cx="1292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VPI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Certificate</a:t>
            </a:r>
            <a:endParaRPr lang="sk-SK" sz="1200" b="1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71" name="Obrázok 70">
            <a:extLst>
              <a:ext uri="{FF2B5EF4-FFF2-40B4-BE49-F238E27FC236}">
                <a16:creationId xmlns:a16="http://schemas.microsoft.com/office/drawing/2014/main" id="{25FC99F8-8D27-B5CC-B144-D83818C96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03" y="5773222"/>
            <a:ext cx="3365500" cy="665956"/>
          </a:xfrm>
          <a:prstGeom prst="rect">
            <a:avLst/>
          </a:prstGeom>
        </p:spPr>
      </p:pic>
      <p:sp>
        <p:nvSpPr>
          <p:cNvPr id="72" name="BlokTextu 71">
            <a:extLst>
              <a:ext uri="{FF2B5EF4-FFF2-40B4-BE49-F238E27FC236}">
                <a16:creationId xmlns:a16="http://schemas.microsoft.com/office/drawing/2014/main" id="{64E2AB80-089A-0DD6-7772-251896C1282C}"/>
              </a:ext>
            </a:extLst>
          </p:cNvPr>
          <p:cNvSpPr txBox="1"/>
          <p:nvPr/>
        </p:nvSpPr>
        <p:spPr>
          <a:xfrm>
            <a:off x="4436966" y="5889066"/>
            <a:ext cx="3180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Authorization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for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performing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technical</a:t>
            </a:r>
            <a:endParaRPr lang="sk-SK" sz="1200" b="1" dirty="0">
              <a:solidFill>
                <a:srgbClr val="412400"/>
              </a:solidFill>
              <a:latin typeface="Poppins SemiBold" pitchFamily="2" charset="0"/>
              <a:cs typeface="Poppins SemiBold" pitchFamily="2" charset="0"/>
            </a:endParaRPr>
          </a:p>
          <a:p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inspections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of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railway</a:t>
            </a:r>
            <a:r>
              <a:rPr lang="sk-SK" sz="1200" b="1" dirty="0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vehicles</a:t>
            </a:r>
            <a:endParaRPr lang="sk-SK" sz="1200" b="1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pic>
        <p:nvPicPr>
          <p:cNvPr id="73" name="Obrázok 72">
            <a:extLst>
              <a:ext uri="{FF2B5EF4-FFF2-40B4-BE49-F238E27FC236}">
                <a16:creationId xmlns:a16="http://schemas.microsoft.com/office/drawing/2014/main" id="{74F6BA99-26EA-EFB7-024B-CE93769F5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034" y="405281"/>
            <a:ext cx="3365500" cy="1017347"/>
          </a:xfrm>
          <a:prstGeom prst="rect">
            <a:avLst/>
          </a:prstGeom>
        </p:spPr>
      </p:pic>
      <p:sp>
        <p:nvSpPr>
          <p:cNvPr id="74" name="BlokTextu 73">
            <a:extLst>
              <a:ext uri="{FF2B5EF4-FFF2-40B4-BE49-F238E27FC236}">
                <a16:creationId xmlns:a16="http://schemas.microsoft.com/office/drawing/2014/main" id="{189B8C76-3D76-A363-5828-804C37BD6F30}"/>
              </a:ext>
            </a:extLst>
          </p:cNvPr>
          <p:cNvSpPr txBox="1"/>
          <p:nvPr/>
        </p:nvSpPr>
        <p:spPr>
          <a:xfrm>
            <a:off x="7878197" y="521125"/>
            <a:ext cx="1239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200" b="1" dirty="0" err="1">
                <a:solidFill>
                  <a:srgbClr val="412400"/>
                </a:solidFill>
                <a:effectLst/>
                <a:latin typeface="Poppins SemiBold" pitchFamily="2" charset="0"/>
                <a:cs typeface="Poppins SemiBold" pitchFamily="2" charset="0"/>
              </a:rPr>
              <a:t>Authorization</a:t>
            </a:r>
            <a:endParaRPr lang="sk-SK" sz="1200" b="1" dirty="0">
              <a:solidFill>
                <a:srgbClr val="412400"/>
              </a:solidFill>
              <a:effectLst/>
              <a:latin typeface="Poppins SemiBold" pitchFamily="2" charset="0"/>
              <a:cs typeface="Poppins SemiBold" pitchFamily="2" charset="0"/>
            </a:endParaRPr>
          </a:p>
        </p:txBody>
      </p:sp>
      <p:sp>
        <p:nvSpPr>
          <p:cNvPr id="75" name="BlokTextu 74">
            <a:extLst>
              <a:ext uri="{FF2B5EF4-FFF2-40B4-BE49-F238E27FC236}">
                <a16:creationId xmlns:a16="http://schemas.microsoft.com/office/drawing/2014/main" id="{2BBF3142-988A-CF56-0B53-AB0C4BB364F8}"/>
              </a:ext>
            </a:extLst>
          </p:cNvPr>
          <p:cNvSpPr txBox="1"/>
          <p:nvPr/>
        </p:nvSpPr>
        <p:spPr>
          <a:xfrm>
            <a:off x="7878198" y="738259"/>
            <a:ext cx="31536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for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installation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repairs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maintenance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reconstructions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revisions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, and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testing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of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designated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pressure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technical</a:t>
            </a:r>
            <a:r>
              <a:rPr lang="sk-SK" sz="1100" dirty="0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100" dirty="0" err="1">
                <a:solidFill>
                  <a:srgbClr val="412400"/>
                </a:solidFill>
                <a:effectLst/>
                <a:latin typeface="Inter" panose="02000503000000020004" pitchFamily="2" charset="0"/>
              </a:rPr>
              <a:t>equipment</a:t>
            </a:r>
            <a:endParaRPr lang="sk-SK" sz="1100" dirty="0">
              <a:solidFill>
                <a:srgbClr val="412400"/>
              </a:solidFill>
              <a:effectLst/>
              <a:latin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529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lokTextu 10">
            <a:extLst>
              <a:ext uri="{FF2B5EF4-FFF2-40B4-BE49-F238E27FC236}">
                <a16:creationId xmlns:a16="http://schemas.microsoft.com/office/drawing/2014/main" id="{CB5FC45C-6227-B5B7-5D70-FC0BC0AA56FC}"/>
              </a:ext>
            </a:extLst>
          </p:cNvPr>
          <p:cNvSpPr txBox="1"/>
          <p:nvPr/>
        </p:nvSpPr>
        <p:spPr>
          <a:xfrm>
            <a:off x="849528" y="1980239"/>
            <a:ext cx="349097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collaboration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with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our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Swiss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partners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initiated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development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of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three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types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of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freight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container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wagons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–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bogie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wagons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Sgns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(s) 60’,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Sgmmns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(s) 40’, and 2-axle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wagons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Lgns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40’.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During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2023 and 2024, prototype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production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and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testing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of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these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wagons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were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successfully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completed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and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obtained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TSI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certificates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for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their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production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approval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process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with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ERA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is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expected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to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be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finalized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by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end of 2024.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31678CD1-0AC3-DB0F-1766-09E3F37B2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374"/>
            <a:ext cx="2273300" cy="1333500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0CAAF147-40B5-DC4E-0D8C-AD9E43FD7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4435" y="1"/>
            <a:ext cx="7087566" cy="6858000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0B1F25A6-6FA5-DE86-FB10-E2596EF90FB2}"/>
              </a:ext>
            </a:extLst>
          </p:cNvPr>
          <p:cNvSpPr txBox="1"/>
          <p:nvPr/>
        </p:nvSpPr>
        <p:spPr>
          <a:xfrm>
            <a:off x="839018" y="819666"/>
            <a:ext cx="244169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 err="1">
                <a:solidFill>
                  <a:srgbClr val="400000"/>
                </a:solidFill>
                <a:latin typeface="Poppins SemiBold" pitchFamily="2" charset="0"/>
                <a:cs typeface="Poppins SemiBold" pitchFamily="2" charset="0"/>
              </a:rPr>
              <a:t>Production</a:t>
            </a:r>
            <a:r>
              <a:rPr lang="sk-SK" sz="2300" b="1" dirty="0">
                <a:solidFill>
                  <a:srgbClr val="400000"/>
                </a:solidFill>
                <a:latin typeface="Poppins SemiBold" pitchFamily="2" charset="0"/>
                <a:cs typeface="Poppins SemiBold" pitchFamily="2" charset="0"/>
              </a:rPr>
              <a:t> of</a:t>
            </a:r>
          </a:p>
          <a:p>
            <a:r>
              <a:rPr lang="sk-SK" sz="2300" b="1" dirty="0" err="1">
                <a:solidFill>
                  <a:srgbClr val="400000"/>
                </a:solidFill>
                <a:latin typeface="Poppins SemiBold" pitchFamily="2" charset="0"/>
                <a:cs typeface="Poppins SemiBold" pitchFamily="2" charset="0"/>
              </a:rPr>
              <a:t>freight</a:t>
            </a:r>
            <a:r>
              <a:rPr lang="sk-SK" sz="2300" b="1" dirty="0">
                <a:solidFill>
                  <a:srgbClr val="400000"/>
                </a:solidFill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2300" b="1" dirty="0" err="1">
                <a:solidFill>
                  <a:srgbClr val="400000"/>
                </a:solidFill>
                <a:latin typeface="Poppins SemiBold" pitchFamily="2" charset="0"/>
                <a:cs typeface="Poppins SemiBold" pitchFamily="2" charset="0"/>
              </a:rPr>
              <a:t>wagons</a:t>
            </a:r>
            <a:endParaRPr lang="sk-SK" sz="2300" b="1" dirty="0">
              <a:solidFill>
                <a:srgbClr val="400000"/>
              </a:solidFill>
              <a:latin typeface="Poppins SemiBold" pitchFamily="2" charset="0"/>
              <a:cs typeface="Poppi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024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334FC70C-CB7B-9470-A3C2-44230E567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89" y="450850"/>
            <a:ext cx="11238411" cy="595630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97CF21F0-8861-A8C1-5AD4-C2C7FDE4B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438"/>
            <a:ext cx="647700" cy="177800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D74B36F2-D334-320C-29A8-95932883B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550" y="835282"/>
            <a:ext cx="6692900" cy="4940300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FAFE86C0-7CDA-A07A-88B0-4601248FDD2E}"/>
              </a:ext>
            </a:extLst>
          </p:cNvPr>
          <p:cNvSpPr txBox="1"/>
          <p:nvPr/>
        </p:nvSpPr>
        <p:spPr>
          <a:xfrm>
            <a:off x="5551620" y="1952367"/>
            <a:ext cx="1088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000" b="1" dirty="0" err="1">
                <a:latin typeface="Inter SemiBold" panose="02000503000000020004" pitchFamily="2" charset="0"/>
                <a:ea typeface="Inter SemiBold" panose="02000503000000020004" pitchFamily="2" charset="0"/>
              </a:rPr>
              <a:t>Lgns</a:t>
            </a:r>
            <a:r>
              <a:rPr lang="sk-SK" sz="1000" b="1" dirty="0">
                <a:latin typeface="Inter SemiBold" panose="02000503000000020004" pitchFamily="2" charset="0"/>
                <a:ea typeface="Inter SemiBold" panose="02000503000000020004" pitchFamily="2" charset="0"/>
              </a:rPr>
              <a:t> 40‘ 2024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24F6EC72-E7D4-032F-4453-9114439725EE}"/>
              </a:ext>
            </a:extLst>
          </p:cNvPr>
          <p:cNvSpPr txBox="1"/>
          <p:nvPr/>
        </p:nvSpPr>
        <p:spPr>
          <a:xfrm>
            <a:off x="5328001" y="4007708"/>
            <a:ext cx="15359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000" b="1" dirty="0" err="1">
                <a:latin typeface="Inter SemiBold" panose="02000503000000020004" pitchFamily="2" charset="0"/>
                <a:ea typeface="Inter SemiBold" panose="02000503000000020004" pitchFamily="2" charset="0"/>
              </a:rPr>
              <a:t>Sgmmns</a:t>
            </a:r>
            <a:r>
              <a:rPr lang="sk-SK" sz="1000" b="1" dirty="0">
                <a:latin typeface="Inter SemiBold" panose="02000503000000020004" pitchFamily="2" charset="0"/>
                <a:ea typeface="Inter SemiBold" panose="02000503000000020004" pitchFamily="2" charset="0"/>
              </a:rPr>
              <a:t> (s) 40´ 2024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927F1616-D9D5-518B-9DD9-190CDAF11074}"/>
              </a:ext>
            </a:extLst>
          </p:cNvPr>
          <p:cNvSpPr txBox="1"/>
          <p:nvPr/>
        </p:nvSpPr>
        <p:spPr>
          <a:xfrm>
            <a:off x="5440211" y="5986103"/>
            <a:ext cx="1311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b="1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Sgns</a:t>
            </a:r>
            <a:r>
              <a:rPr lang="sk-SK" sz="1000" b="1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(s) 60´ 2024</a:t>
            </a:r>
            <a:endParaRPr lang="sk-SK" sz="1000" dirty="0">
              <a:solidFill>
                <a:srgbClr val="373937"/>
              </a:solidFill>
              <a:effectLst/>
              <a:latin typeface="Inter SemiBol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675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52448-977E-B337-3CD7-1791406E8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9F7D198A-9DA3-D466-A38C-CECD1EB7F0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03"/>
          <a:stretch/>
        </p:blipFill>
        <p:spPr>
          <a:xfrm>
            <a:off x="0" y="0"/>
            <a:ext cx="2984500" cy="260289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AE22EA66-6A56-4ED2-32A1-7C9C4E85A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9843" y="-1"/>
            <a:ext cx="6512156" cy="6858001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E78997E3-69F1-31B6-382B-ECC6B6E996A7}"/>
              </a:ext>
            </a:extLst>
          </p:cNvPr>
          <p:cNvSpPr txBox="1"/>
          <p:nvPr/>
        </p:nvSpPr>
        <p:spPr>
          <a:xfrm>
            <a:off x="849527" y="1980239"/>
            <a:ext cx="403598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approved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production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process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focuses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on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manufacturing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of new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wheelsets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for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freight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wagons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using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new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components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</a:t>
            </a:r>
          </a:p>
          <a:p>
            <a:endParaRPr lang="sk-SK" dirty="0">
              <a:solidFill>
                <a:srgbClr val="373937"/>
              </a:solidFill>
              <a:latin typeface="Inter" panose="02000503000000020004" pitchFamily="2" charset="0"/>
            </a:endParaRPr>
          </a:p>
          <a:p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components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used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are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provided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with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complete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technical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documentation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and are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supplied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by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approved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manufacturers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With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modern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technical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equipment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and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experienced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personnel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,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ensure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production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process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at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our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facility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that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achieves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the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required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quality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and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customer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satisfaction</a:t>
            </a:r>
            <a:r>
              <a:rPr lang="sk-SK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.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24487AFF-57F5-48B4-8C72-B0100FDEBDB9}"/>
              </a:ext>
            </a:extLst>
          </p:cNvPr>
          <p:cNvSpPr txBox="1"/>
          <p:nvPr/>
        </p:nvSpPr>
        <p:spPr>
          <a:xfrm>
            <a:off x="839018" y="819666"/>
            <a:ext cx="218200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 err="1">
                <a:solidFill>
                  <a:srgbClr val="400000"/>
                </a:solidFill>
                <a:latin typeface="Poppins SemiBold" pitchFamily="2" charset="0"/>
                <a:cs typeface="Poppins SemiBold" pitchFamily="2" charset="0"/>
              </a:rPr>
              <a:t>Production</a:t>
            </a:r>
            <a:r>
              <a:rPr lang="sk-SK" sz="2300" b="1" dirty="0">
                <a:solidFill>
                  <a:srgbClr val="400000"/>
                </a:solidFill>
                <a:latin typeface="Poppins SemiBold" pitchFamily="2" charset="0"/>
                <a:cs typeface="Poppins SemiBold" pitchFamily="2" charset="0"/>
              </a:rPr>
              <a:t> of</a:t>
            </a:r>
          </a:p>
          <a:p>
            <a:r>
              <a:rPr lang="sk-SK" sz="2300" b="1" dirty="0" err="1">
                <a:solidFill>
                  <a:srgbClr val="400000"/>
                </a:solidFill>
                <a:latin typeface="Poppins SemiBold" pitchFamily="2" charset="0"/>
                <a:cs typeface="Poppins SemiBold" pitchFamily="2" charset="0"/>
              </a:rPr>
              <a:t>wheelsets</a:t>
            </a:r>
            <a:endParaRPr lang="sk-SK" sz="2300" b="1" dirty="0">
              <a:solidFill>
                <a:srgbClr val="400000"/>
              </a:solidFill>
              <a:latin typeface="Poppins SemiBold" pitchFamily="2" charset="0"/>
              <a:cs typeface="Poppi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550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DE41F-C933-981C-1BF7-5C9DDE19A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256A8916-7152-AA4B-5713-E29A19664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88" y="450849"/>
            <a:ext cx="10755812" cy="5952871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3BFE7A53-3463-31B9-1648-29CA8C3E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438"/>
            <a:ext cx="647700" cy="177800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A411F2B2-4252-7FFF-31D9-4C6C5047D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2101850"/>
            <a:ext cx="5854700" cy="2654300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34212063-DF1D-95B6-3E87-5C2E446686CD}"/>
              </a:ext>
            </a:extLst>
          </p:cNvPr>
          <p:cNvSpPr txBox="1"/>
          <p:nvPr/>
        </p:nvSpPr>
        <p:spPr>
          <a:xfrm>
            <a:off x="4034377" y="5986103"/>
            <a:ext cx="41232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b="1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Approved</a:t>
            </a:r>
            <a:r>
              <a:rPr lang="sk-SK" sz="1000" b="1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</a:t>
            </a:r>
            <a:r>
              <a:rPr lang="sk-SK" sz="1000" b="1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wheelset</a:t>
            </a:r>
            <a:r>
              <a:rPr lang="sk-SK" sz="1000" b="1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 design </a:t>
            </a:r>
            <a:r>
              <a:rPr lang="sk-SK" sz="1000" b="1" dirty="0" err="1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types</a:t>
            </a:r>
            <a:r>
              <a:rPr lang="sk-SK" sz="1000" b="1" dirty="0">
                <a:solidFill>
                  <a:srgbClr val="373937"/>
                </a:solidFill>
                <a:effectLst/>
                <a:latin typeface="Inter" panose="02000503000000020004" pitchFamily="2" charset="0"/>
              </a:rPr>
              <a:t>: LTS 25t and LTS 23.5t/22.5t</a:t>
            </a:r>
          </a:p>
        </p:txBody>
      </p:sp>
    </p:spTree>
    <p:extLst>
      <p:ext uri="{BB962C8B-B14F-4D97-AF65-F5344CB8AC3E}">
        <p14:creationId xmlns:p14="http://schemas.microsoft.com/office/powerpoint/2010/main" val="2210313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D8C97-D0A1-7375-22FC-E48ED07D5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9D076927-1DA5-16EF-EDBE-131C727317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6"/>
          <a:stretch/>
        </p:blipFill>
        <p:spPr>
          <a:xfrm>
            <a:off x="0" y="-1"/>
            <a:ext cx="3048000" cy="2632171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0D4958CC-DD48-F4EA-65E2-9C9988EFCCA5}"/>
              </a:ext>
            </a:extLst>
          </p:cNvPr>
          <p:cNvSpPr txBox="1"/>
          <p:nvPr/>
        </p:nvSpPr>
        <p:spPr>
          <a:xfrm>
            <a:off x="867967" y="2729317"/>
            <a:ext cx="4819840" cy="367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Replacement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wheelsets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and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bogies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with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wagon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lifting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on-site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Replacement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traction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and buffer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gear</a:t>
            </a:r>
            <a:endParaRPr lang="sk-SK" sz="1600" dirty="0">
              <a:solidFill>
                <a:srgbClr val="370043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Replacement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brake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equipment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(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brake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distributors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relay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valves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load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sensors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adjusters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, etc.)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Replacement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brake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shoes</a:t>
            </a:r>
            <a:endParaRPr lang="sk-SK" sz="1600" dirty="0">
              <a:solidFill>
                <a:srgbClr val="370043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Replacement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and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repair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steps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handrails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, and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other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safety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components</a:t>
            </a:r>
            <a:endParaRPr lang="sk-SK" sz="1600" dirty="0">
              <a:solidFill>
                <a:srgbClr val="370043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Replacement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drain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and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safety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valves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on tank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wagons</a:t>
            </a:r>
            <a:endParaRPr lang="sk-SK" sz="1600" dirty="0">
              <a:solidFill>
                <a:srgbClr val="370043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Repair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wagon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superstructures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through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welding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and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straightening</a:t>
            </a:r>
            <a:endParaRPr lang="sk-SK" sz="1600" dirty="0">
              <a:solidFill>
                <a:srgbClr val="370043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A18E4236-2EF7-40C5-9588-FD8C73EEC874}"/>
              </a:ext>
            </a:extLst>
          </p:cNvPr>
          <p:cNvSpPr txBox="1"/>
          <p:nvPr/>
        </p:nvSpPr>
        <p:spPr>
          <a:xfrm>
            <a:off x="6310074" y="2729317"/>
            <a:ext cx="5013959" cy="3806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Brake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testing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according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to UIC 543-1</a:t>
            </a: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Repair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damaged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markings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and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paintwork</a:t>
            </a:r>
            <a:endParaRPr lang="sk-SK" sz="1600" dirty="0">
              <a:solidFill>
                <a:srgbClr val="370043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Additional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lubrication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structural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components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freight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wagons</a:t>
            </a:r>
            <a:endParaRPr lang="sk-SK" sz="1600" dirty="0">
              <a:solidFill>
                <a:srgbClr val="370043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Cleaning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wagons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transported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substrate</a:t>
            </a:r>
            <a:endParaRPr lang="sk-SK" sz="1600" dirty="0">
              <a:solidFill>
                <a:srgbClr val="370043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Safety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inspections</a:t>
            </a:r>
            <a:endParaRPr lang="sk-SK" sz="1600" dirty="0">
              <a:solidFill>
                <a:srgbClr val="370043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Inspection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freight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wagons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according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to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the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AVV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contract</a:t>
            </a:r>
            <a:endParaRPr lang="sk-SK" sz="1600" dirty="0">
              <a:solidFill>
                <a:srgbClr val="370043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Inspection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and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repair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wagons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based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on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the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client’s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individual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requirements</a:t>
            </a:r>
            <a:endParaRPr lang="sk-SK" sz="1600" dirty="0">
              <a:solidFill>
                <a:srgbClr val="370043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Issuance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documentation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for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individual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repairs</a:t>
            </a:r>
            <a:endParaRPr lang="sk-SK" sz="1600" dirty="0">
              <a:solidFill>
                <a:srgbClr val="370043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Provision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of spare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parts</a:t>
            </a:r>
            <a:r>
              <a:rPr lang="sk-SK" sz="1600" dirty="0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and </a:t>
            </a:r>
            <a:r>
              <a:rPr lang="sk-SK" sz="1600" dirty="0" err="1">
                <a:solidFill>
                  <a:srgbClr val="370043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assemblies</a:t>
            </a:r>
            <a:endParaRPr lang="sk-SK" sz="16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4BD0881B-5E16-6BB3-E7BF-1CBF12DC9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1"/>
            <a:ext cx="6096000" cy="2255234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DBCBA385-74EA-B006-4D2F-74858DDA81F3}"/>
              </a:ext>
            </a:extLst>
          </p:cNvPr>
          <p:cNvSpPr txBox="1"/>
          <p:nvPr/>
        </p:nvSpPr>
        <p:spPr>
          <a:xfrm>
            <a:off x="869971" y="2172913"/>
            <a:ext cx="1891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>
                <a:solidFill>
                  <a:srgbClr val="370042"/>
                </a:solidFill>
                <a:latin typeface="Poppins SemiBold" pitchFamily="2" charset="0"/>
                <a:ea typeface="Inter" panose="02000503000000020004" pitchFamily="2" charset="0"/>
                <a:cs typeface="Poppins SemiBold" pitchFamily="2" charset="0"/>
              </a:rPr>
              <a:t>On-site </a:t>
            </a:r>
            <a:r>
              <a:rPr lang="sk-SK" sz="1600" b="1" dirty="0" err="1">
                <a:solidFill>
                  <a:srgbClr val="370042"/>
                </a:solidFill>
                <a:latin typeface="Poppins SemiBold" pitchFamily="2" charset="0"/>
                <a:ea typeface="Inter" panose="02000503000000020004" pitchFamily="2" charset="0"/>
                <a:cs typeface="Poppins SemiBold" pitchFamily="2" charset="0"/>
              </a:rPr>
              <a:t>services</a:t>
            </a:r>
            <a:endParaRPr lang="sk-SK" sz="1600" b="1" dirty="0">
              <a:solidFill>
                <a:srgbClr val="370042"/>
              </a:solidFill>
              <a:latin typeface="Poppins SemiBold" pitchFamily="2" charset="0"/>
              <a:ea typeface="Inter" panose="02000503000000020004" pitchFamily="2" charset="0"/>
              <a:cs typeface="Poppins SemiBold" pitchFamily="2" charset="0"/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04FC80C3-A592-A5B0-3D00-D37A58D6A812}"/>
              </a:ext>
            </a:extLst>
          </p:cNvPr>
          <p:cNvSpPr txBox="1"/>
          <p:nvPr/>
        </p:nvSpPr>
        <p:spPr>
          <a:xfrm>
            <a:off x="839018" y="819666"/>
            <a:ext cx="247215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300" b="1" dirty="0">
                <a:solidFill>
                  <a:srgbClr val="370042"/>
                </a:solidFill>
                <a:latin typeface="Poppins SemiBold" pitchFamily="2" charset="0"/>
                <a:cs typeface="Poppins SemiBold" pitchFamily="2" charset="0"/>
              </a:rPr>
              <a:t>On-site </a:t>
            </a:r>
            <a:r>
              <a:rPr lang="sk-SK" sz="2300" b="1" dirty="0" err="1">
                <a:solidFill>
                  <a:srgbClr val="370042"/>
                </a:solidFill>
                <a:latin typeface="Poppins SemiBold" pitchFamily="2" charset="0"/>
                <a:cs typeface="Poppins SemiBold" pitchFamily="2" charset="0"/>
              </a:rPr>
              <a:t>service</a:t>
            </a:r>
            <a:br>
              <a:rPr lang="sk-SK" sz="2300" b="1" dirty="0">
                <a:solidFill>
                  <a:srgbClr val="370042"/>
                </a:solidFill>
                <a:latin typeface="Poppins SemiBold" pitchFamily="2" charset="0"/>
                <a:cs typeface="Poppins SemiBold" pitchFamily="2" charset="0"/>
              </a:rPr>
            </a:br>
            <a:r>
              <a:rPr lang="sk-SK" sz="1400" b="1" dirty="0" err="1">
                <a:solidFill>
                  <a:srgbClr val="370042"/>
                </a:solidFill>
                <a:latin typeface="Poppins SemiBold" pitchFamily="2" charset="0"/>
                <a:cs typeface="Poppins SemiBold" pitchFamily="2" charset="0"/>
              </a:rPr>
              <a:t>for</a:t>
            </a:r>
            <a:r>
              <a:rPr lang="sk-SK" sz="1400" b="1" dirty="0">
                <a:solidFill>
                  <a:srgbClr val="370042"/>
                </a:solidFill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400" b="1" dirty="0" err="1">
                <a:solidFill>
                  <a:srgbClr val="370042"/>
                </a:solidFill>
                <a:latin typeface="Poppins SemiBold" pitchFamily="2" charset="0"/>
                <a:cs typeface="Poppins SemiBold" pitchFamily="2" charset="0"/>
              </a:rPr>
              <a:t>rail</a:t>
            </a:r>
            <a:r>
              <a:rPr lang="sk-SK" sz="1400" b="1" dirty="0">
                <a:solidFill>
                  <a:srgbClr val="370042"/>
                </a:solidFill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sz="1400" b="1" dirty="0" err="1">
                <a:solidFill>
                  <a:srgbClr val="370042"/>
                </a:solidFill>
                <a:latin typeface="Poppins SemiBold" pitchFamily="2" charset="0"/>
                <a:cs typeface="Poppins SemiBold" pitchFamily="2" charset="0"/>
              </a:rPr>
              <a:t>vehicles</a:t>
            </a:r>
            <a:endParaRPr lang="sk-SK" sz="2300" b="1" dirty="0">
              <a:solidFill>
                <a:srgbClr val="370042"/>
              </a:solidFill>
              <a:latin typeface="Poppins SemiBold" pitchFamily="2" charset="0"/>
              <a:cs typeface="Poppi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334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DA30F612-2CEC-2D4D-7109-04D1B461E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2B2BE803-74A7-09E4-838C-B6600C71A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003" y="3429000"/>
            <a:ext cx="5110984" cy="290694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7640BDE0-4125-E554-27F2-09FEC56FE0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941639"/>
            <a:ext cx="647700" cy="177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7C26A1AA-5DEF-2C49-6266-EBAA9812E14B}"/>
              </a:ext>
            </a:extLst>
          </p:cNvPr>
          <p:cNvSpPr txBox="1"/>
          <p:nvPr/>
        </p:nvSpPr>
        <p:spPr>
          <a:xfrm>
            <a:off x="6382147" y="4217660"/>
            <a:ext cx="4527197" cy="176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4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fully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equipped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service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vehicles</a:t>
            </a:r>
            <a:endParaRPr lang="sk-SK" sz="1600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Truck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with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hydraulic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arm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capable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transporting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six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wheelsets</a:t>
            </a:r>
            <a:endParaRPr lang="sk-SK" sz="1600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Coupling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and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lifting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device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Hegenscheidt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for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wagons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and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locomotives</a:t>
            </a:r>
            <a:endParaRPr lang="sk-SK" sz="1600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Stationary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brake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test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equipment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PDR5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E5DE4C5D-FAD1-909A-4D17-042A0406E234}"/>
              </a:ext>
            </a:extLst>
          </p:cNvPr>
          <p:cNvSpPr txBox="1"/>
          <p:nvPr/>
        </p:nvSpPr>
        <p:spPr>
          <a:xfrm>
            <a:off x="6382147" y="3745065"/>
            <a:ext cx="196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Poppins SemiBold" pitchFamily="2" charset="0"/>
                <a:cs typeface="Poppins SemiBold" pitchFamily="2" charset="0"/>
              </a:rPr>
              <a:t>Our</a:t>
            </a:r>
            <a:r>
              <a:rPr lang="sk-SK" b="1" dirty="0">
                <a:solidFill>
                  <a:schemeClr val="bg1"/>
                </a:solidFill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chemeClr val="bg1"/>
                </a:solidFill>
                <a:latin typeface="Poppins SemiBold" pitchFamily="2" charset="0"/>
                <a:cs typeface="Poppins SemiBold" pitchFamily="2" charset="0"/>
              </a:rPr>
              <a:t>equipment</a:t>
            </a:r>
            <a:endParaRPr lang="sk-SK" b="1" dirty="0">
              <a:solidFill>
                <a:schemeClr val="bg1"/>
              </a:solidFill>
              <a:latin typeface="Poppins SemiBold" pitchFamily="2" charset="0"/>
              <a:cs typeface="Poppi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459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70FED-9500-3CF0-4F91-B295C9ED5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ok 18">
            <a:extLst>
              <a:ext uri="{FF2B5EF4-FFF2-40B4-BE49-F238E27FC236}">
                <a16:creationId xmlns:a16="http://schemas.microsoft.com/office/drawing/2014/main" id="{DB959F69-54BD-D21B-ACE5-45BF9439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BED57BEA-9AA5-ED6F-2CFD-7C7A98A1C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61" y="2497569"/>
            <a:ext cx="4527197" cy="385791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956EDDFB-5857-5614-63F1-FDB5142FAE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941639"/>
            <a:ext cx="647700" cy="1778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AFC34BA7-2683-B7BB-23C7-3877AE544ADF}"/>
              </a:ext>
            </a:extLst>
          </p:cNvPr>
          <p:cNvSpPr txBox="1"/>
          <p:nvPr/>
        </p:nvSpPr>
        <p:spPr>
          <a:xfrm>
            <a:off x="1149530" y="3556787"/>
            <a:ext cx="3956858" cy="250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Storage</a:t>
            </a:r>
            <a:endParaRPr lang="sk-SK" sz="1600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Repair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wheelsets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according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to SÚNV, KVs5B-2010, and VPI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regulations</a:t>
            </a:r>
            <a:endParaRPr lang="sk-SK" sz="1600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Transportation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of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wheelsets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to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the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replacement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site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using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truck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with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a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hydraulic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arm</a:t>
            </a:r>
            <a:endParaRPr lang="sk-SK" sz="1600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spcBef>
                <a:spcPts val="525"/>
              </a:spcBef>
              <a:buFont typeface="Wingdings" pitchFamily="2" charset="2"/>
              <a:buChar char="§"/>
            </a:pP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Wheelset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replacement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using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the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Hegensheidt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sk-SK" sz="1600" dirty="0" err="1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lifting</a:t>
            </a:r>
            <a:r>
              <a:rPr lang="sk-SK" sz="160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device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2A6E98F9-18C8-508A-2B00-4B76ADA22178}"/>
              </a:ext>
            </a:extLst>
          </p:cNvPr>
          <p:cNvSpPr txBox="1"/>
          <p:nvPr/>
        </p:nvSpPr>
        <p:spPr>
          <a:xfrm>
            <a:off x="1157004" y="2810598"/>
            <a:ext cx="3802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As part of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our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wheelset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service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,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we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offer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an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all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-in-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one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 </a:t>
            </a:r>
            <a:r>
              <a:rPr lang="sk-SK" b="1" dirty="0" err="1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service</a:t>
            </a:r>
            <a:r>
              <a:rPr lang="sk-SK" b="1" dirty="0">
                <a:solidFill>
                  <a:srgbClr val="FFFFFF"/>
                </a:solidFill>
                <a:effectLst/>
                <a:latin typeface="Poppins SemiBold" pitchFamily="2" charset="0"/>
                <a:cs typeface="Poppins SemiBold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83963672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1654</TotalTime>
  <Words>1604</Words>
  <Application>Microsoft Macintosh PowerPoint</Application>
  <PresentationFormat>Širokouhlá</PresentationFormat>
  <Paragraphs>142</Paragraphs>
  <Slides>20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9" baseType="lpstr">
      <vt:lpstr>Aptos</vt:lpstr>
      <vt:lpstr>Aptos Display</vt:lpstr>
      <vt:lpstr>Arial</vt:lpstr>
      <vt:lpstr>Inter</vt:lpstr>
      <vt:lpstr>Inter SemiBold</vt:lpstr>
      <vt:lpstr>Poppins</vt:lpstr>
      <vt:lpstr>Poppins SemiBold</vt:lpstr>
      <vt:lpstr>Wingdings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Tomáš Pánik</dc:creator>
  <cp:lastModifiedBy>Tomáš Pánik</cp:lastModifiedBy>
  <cp:revision>68</cp:revision>
  <dcterms:created xsi:type="dcterms:W3CDTF">2024-11-17T12:48:40Z</dcterms:created>
  <dcterms:modified xsi:type="dcterms:W3CDTF">2024-12-05T05:20:26Z</dcterms:modified>
</cp:coreProperties>
</file>