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9" r:id="rId23"/>
    <p:sldId id="275" r:id="rId24"/>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2300"/>
    <a:srgbClr val="014100"/>
    <a:srgbClr val="004240"/>
    <a:srgbClr val="000546"/>
    <a:srgbClr val="370042"/>
    <a:srgbClr val="400000"/>
    <a:srgbClr val="DEE7FF"/>
    <a:srgbClr val="DEFFFF"/>
    <a:srgbClr val="E2FFE2"/>
    <a:srgbClr val="F1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C5D52-4EA5-8B49-AFAE-D67EB4169EDD}" v="237" dt="2024-11-17T21:12:35.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8"/>
    <p:restoredTop sz="94602"/>
  </p:normalViewPr>
  <p:slideViewPr>
    <p:cSldViewPr snapToGrid="0">
      <p:cViewPr varScale="1">
        <p:scale>
          <a:sx n="101" d="100"/>
          <a:sy n="101" d="100"/>
        </p:scale>
        <p:origin x="21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7ED44-185F-E74C-A20F-3A87E0967BD8}" type="datetimeFigureOut">
              <a:rPr lang="sk-SK" smtClean="0"/>
              <a:t>13.2.2025</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CDDF5-E18C-2C49-93E9-5004E4714C44}" type="slidenum">
              <a:rPr lang="sk-SK" smtClean="0"/>
              <a:t>‹#›</a:t>
            </a:fld>
            <a:endParaRPr lang="sk-SK"/>
          </a:p>
        </p:txBody>
      </p:sp>
    </p:spTree>
    <p:extLst>
      <p:ext uri="{BB962C8B-B14F-4D97-AF65-F5344CB8AC3E}">
        <p14:creationId xmlns:p14="http://schemas.microsoft.com/office/powerpoint/2010/main" val="2583896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CFECDDF5-E18C-2C49-93E9-5004E4714C44}" type="slidenum">
              <a:rPr lang="sk-SK" smtClean="0"/>
              <a:t>21</a:t>
            </a:fld>
            <a:endParaRPr lang="sk-SK"/>
          </a:p>
        </p:txBody>
      </p:sp>
    </p:spTree>
    <p:extLst>
      <p:ext uri="{BB962C8B-B14F-4D97-AF65-F5344CB8AC3E}">
        <p14:creationId xmlns:p14="http://schemas.microsoft.com/office/powerpoint/2010/main" val="3133097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A50AA0-6A63-C914-8681-3376A7DB1889}"/>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C922E0B2-31F1-5867-FAB1-CFE4EC4BE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47FF6C73-BB78-8157-FF79-F8275E0058A2}"/>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7BCA6E74-A7BD-AB0A-A8DA-D2E22979E0CC}"/>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05216339-312B-CD7C-631B-1DD2584E4C86}"/>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8486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DC17A6-F116-2DF8-681A-2E4F893A8C23}"/>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141D819E-619A-FE5E-EBC4-FB73F897D12A}"/>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163163A-B29D-234A-0285-A0C1F3E2DFC0}"/>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FAB801F8-E83F-AA33-4111-57F5991078FF}"/>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19270BDD-45E6-0323-91B9-7DA7600430C7}"/>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8696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478C74EC-7B59-3B5B-68CD-72098F636040}"/>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FD2761A3-08D6-FB84-0CB0-051F66B8671C}"/>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BFFEF19-1EC6-9105-DE2C-E933DEB4B8B0}"/>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3FC0C4B2-5445-03F3-BA42-4A2C559029B0}"/>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8C3FA8DD-A935-7BC1-35C5-FFCB239B38FD}"/>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634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CAA00D-0FF3-16A5-488C-89A26C50434E}"/>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4EE22AD2-8B1B-D297-256D-BEF6F4552082}"/>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07157DD9-E870-16DD-5203-E58342400583}"/>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ED2E9EFE-F4C9-632B-03A8-777DBF0165E4}"/>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5B99CFD9-A7CA-A442-8284-66535D46D5B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2303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D5F06E-75D1-00AD-A7A8-6DE60468D662}"/>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C30C414C-2507-6805-4094-578C7946F3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D444A57E-C0A8-2356-D141-18B24DADC323}"/>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7AB65EFF-64DC-0819-9064-0339026AA338}"/>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CA46D408-E3E6-7DE9-BCE9-CFC730FBC09A}"/>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2257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025AC-A863-0D10-64E9-F71E3AAE1C6A}"/>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A6595B81-3AC6-FEBA-DD5E-250AF6FFF25D}"/>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3D0351C6-E3F5-1A02-6A61-9C5B8074108B}"/>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CF8778A1-4AF5-663F-DEE9-5EB66EF938F7}"/>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6" name="Zástupný objekt pre pätu 5">
            <a:extLst>
              <a:ext uri="{FF2B5EF4-FFF2-40B4-BE49-F238E27FC236}">
                <a16:creationId xmlns:a16="http://schemas.microsoft.com/office/drawing/2014/main" id="{B531A256-6C3D-44CB-F07C-9FB24802CFAD}"/>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BFCE8AA6-554C-72F7-8C3E-21038911E17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9708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81E612-7B8D-396F-8012-18ACECDB488C}"/>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8D182092-B3E9-3516-72D6-B3EB9491B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732A62C8-A4A0-56D8-1ACA-792FB827D908}"/>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93A5FDD8-6C54-17C8-BCED-EE210BCAC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ECC7DEA2-F46D-D0DD-86E0-A3010E7F34D1}"/>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521B2B9A-8AC1-7C4E-E150-AB678D6ED9FD}"/>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8" name="Zástupný objekt pre pätu 7">
            <a:extLst>
              <a:ext uri="{FF2B5EF4-FFF2-40B4-BE49-F238E27FC236}">
                <a16:creationId xmlns:a16="http://schemas.microsoft.com/office/drawing/2014/main" id="{82748F9E-6705-DA7F-EF81-1536D83E97B1}"/>
              </a:ext>
            </a:extLst>
          </p:cNvPr>
          <p:cNvSpPr>
            <a:spLocks noGrp="1"/>
          </p:cNvSpPr>
          <p:nvPr>
            <p:ph type="ftr" sz="quarter" idx="11"/>
          </p:nvPr>
        </p:nvSpPr>
        <p:spPr/>
        <p:txBody>
          <a:bodyPr/>
          <a:lstStyle/>
          <a:p>
            <a:endParaRPr lang="en-US"/>
          </a:p>
        </p:txBody>
      </p:sp>
      <p:sp>
        <p:nvSpPr>
          <p:cNvPr id="9" name="Zástupný objekt pre číslo snímky 8">
            <a:extLst>
              <a:ext uri="{FF2B5EF4-FFF2-40B4-BE49-F238E27FC236}">
                <a16:creationId xmlns:a16="http://schemas.microsoft.com/office/drawing/2014/main" id="{65854BA2-EA75-D206-509E-706F1A346A9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4817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AC7FFB-7CFD-7E68-357C-8DDC7B6CD2C5}"/>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7F4C7287-6208-617A-6932-EADA993053AC}"/>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4" name="Zástupný objekt pre pätu 3">
            <a:extLst>
              <a:ext uri="{FF2B5EF4-FFF2-40B4-BE49-F238E27FC236}">
                <a16:creationId xmlns:a16="http://schemas.microsoft.com/office/drawing/2014/main" id="{03ED3B57-953D-A7F5-F1B3-9F72A9EE00E7}"/>
              </a:ext>
            </a:extLst>
          </p:cNvPr>
          <p:cNvSpPr>
            <a:spLocks noGrp="1"/>
          </p:cNvSpPr>
          <p:nvPr>
            <p:ph type="ftr" sz="quarter" idx="11"/>
          </p:nvPr>
        </p:nvSpPr>
        <p:spPr/>
        <p:txBody>
          <a:bodyPr/>
          <a:lstStyle/>
          <a:p>
            <a:endParaRPr lang="en-US"/>
          </a:p>
        </p:txBody>
      </p:sp>
      <p:sp>
        <p:nvSpPr>
          <p:cNvPr id="5" name="Zástupný objekt pre číslo snímky 4">
            <a:extLst>
              <a:ext uri="{FF2B5EF4-FFF2-40B4-BE49-F238E27FC236}">
                <a16:creationId xmlns:a16="http://schemas.microsoft.com/office/drawing/2014/main" id="{3524F408-7F6E-A5CF-598E-93CE7348F25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3406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8191A13-7531-3848-A0A4-42D21F3FF50B}"/>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3" name="Zástupný objekt pre pätu 2">
            <a:extLst>
              <a:ext uri="{FF2B5EF4-FFF2-40B4-BE49-F238E27FC236}">
                <a16:creationId xmlns:a16="http://schemas.microsoft.com/office/drawing/2014/main" id="{4D484D7B-A1AE-4318-1A96-140706978E2B}"/>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1F08663-899F-B5D4-A203-4473C4C1A2C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621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0D711-AF99-A185-7CFB-6453C18F7E2E}"/>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DA897CA6-5984-1652-A7EC-ED4E3D854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92B603DA-4A39-8658-D352-D0BF4628C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3D1EF432-7CA8-A578-E642-1799AC6CB664}"/>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6" name="Zástupný objekt pre pätu 5">
            <a:extLst>
              <a:ext uri="{FF2B5EF4-FFF2-40B4-BE49-F238E27FC236}">
                <a16:creationId xmlns:a16="http://schemas.microsoft.com/office/drawing/2014/main" id="{3A43754C-48A7-C24F-8A2F-4A2D713A1A28}"/>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BDB40B85-02DD-59FA-AE7C-89CB757B3CE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35357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CB8BF5-5028-E064-26F2-126A63CCA26C}"/>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72CF3061-E418-DDF8-51F8-1AA3D41DA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B20D9FD4-F196-0AA8-489E-C7E4DAF0F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7810E24D-86F7-04B9-829F-D4D3B05DD99F}"/>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6" name="Zástupný objekt pre pätu 5">
            <a:extLst>
              <a:ext uri="{FF2B5EF4-FFF2-40B4-BE49-F238E27FC236}">
                <a16:creationId xmlns:a16="http://schemas.microsoft.com/office/drawing/2014/main" id="{C9BADF54-2B09-128A-E6A8-DD4A597F12A2}"/>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D8E0040C-EB62-2393-5DBB-8D97D226183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82899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698676A-4DC1-A62C-B1EC-BA8EE860B2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AD086C07-F85A-1227-57BF-A62955D5B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FB747C4-B740-B9F6-11E2-0FBBF62F4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C3040275-7700-97C3-8AC6-E05007280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Zástupný objekt pre číslo snímky 5">
            <a:extLst>
              <a:ext uri="{FF2B5EF4-FFF2-40B4-BE49-F238E27FC236}">
                <a16:creationId xmlns:a16="http://schemas.microsoft.com/office/drawing/2014/main" id="{EEF03321-AD27-E324-CD3C-DFDC384AF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8797738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Obrázok 12">
            <a:extLst>
              <a:ext uri="{FF2B5EF4-FFF2-40B4-BE49-F238E27FC236}">
                <a16:creationId xmlns:a16="http://schemas.microsoft.com/office/drawing/2014/main" id="{B2E44CD3-E10E-CA0D-0A7F-0F2927C283E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BlokTextu 3">
            <a:extLst>
              <a:ext uri="{FF2B5EF4-FFF2-40B4-BE49-F238E27FC236}">
                <a16:creationId xmlns:a16="http://schemas.microsoft.com/office/drawing/2014/main" id="{AB75AB10-D319-A151-E522-8B556B4477F9}"/>
              </a:ext>
            </a:extLst>
          </p:cNvPr>
          <p:cNvSpPr txBox="1"/>
          <p:nvPr/>
        </p:nvSpPr>
        <p:spPr>
          <a:xfrm>
            <a:off x="7811382" y="2082443"/>
            <a:ext cx="3363421" cy="446276"/>
          </a:xfrm>
          <a:prstGeom prst="rect">
            <a:avLst/>
          </a:prstGeom>
          <a:noFill/>
        </p:spPr>
        <p:txBody>
          <a:bodyPr wrap="none" rtlCol="0">
            <a:spAutoFit/>
          </a:bodyPr>
          <a:lstStyle/>
          <a:p>
            <a:r>
              <a:rPr lang="en-US" sz="2300" b="1" noProof="0" dirty="0">
                <a:solidFill>
                  <a:schemeClr val="bg1"/>
                </a:solidFill>
                <a:latin typeface="Poppins SemiBold" pitchFamily="2" charset="0"/>
                <a:cs typeface="Poppins SemiBold" pitchFamily="2" charset="0"/>
              </a:rPr>
              <a:t>LOKO </a:t>
            </a:r>
            <a:r>
              <a:rPr lang="en-US" sz="2300" noProof="0" dirty="0">
                <a:solidFill>
                  <a:schemeClr val="bg1"/>
                </a:solidFill>
                <a:latin typeface="Poppins" pitchFamily="2" charset="0"/>
                <a:cs typeface="Poppins" pitchFamily="2" charset="0"/>
              </a:rPr>
              <a:t>TRANS Slovakia</a:t>
            </a:r>
          </a:p>
        </p:txBody>
      </p:sp>
      <p:pic>
        <p:nvPicPr>
          <p:cNvPr id="2" name="Obrázok 1">
            <a:extLst>
              <a:ext uri="{FF2B5EF4-FFF2-40B4-BE49-F238E27FC236}">
                <a16:creationId xmlns:a16="http://schemas.microsoft.com/office/drawing/2014/main" id="{D19A8489-93C5-917D-C4A2-4A526CD28CC6}"/>
              </a:ext>
            </a:extLst>
          </p:cNvPr>
          <p:cNvPicPr>
            <a:picLocks noChangeAspect="1"/>
          </p:cNvPicPr>
          <p:nvPr/>
        </p:nvPicPr>
        <p:blipFill>
          <a:blip r:embed="rId3"/>
          <a:stretch>
            <a:fillRect/>
          </a:stretch>
        </p:blipFill>
        <p:spPr>
          <a:xfrm>
            <a:off x="9514113" y="364671"/>
            <a:ext cx="1435100" cy="1244600"/>
          </a:xfrm>
          <a:prstGeom prst="rect">
            <a:avLst/>
          </a:prstGeom>
        </p:spPr>
      </p:pic>
    </p:spTree>
    <p:extLst>
      <p:ext uri="{BB962C8B-B14F-4D97-AF65-F5344CB8AC3E}">
        <p14:creationId xmlns:p14="http://schemas.microsoft.com/office/powerpoint/2010/main" val="308699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kTextu 8">
            <a:extLst>
              <a:ext uri="{FF2B5EF4-FFF2-40B4-BE49-F238E27FC236}">
                <a16:creationId xmlns:a16="http://schemas.microsoft.com/office/drawing/2014/main" id="{C73F3475-F28B-F767-3A63-FA2D359C9C2E}"/>
              </a:ext>
            </a:extLst>
          </p:cNvPr>
          <p:cNvSpPr txBox="1"/>
          <p:nvPr/>
        </p:nvSpPr>
        <p:spPr>
          <a:xfrm>
            <a:off x="849527" y="2241496"/>
            <a:ext cx="4035981" cy="2862322"/>
          </a:xfrm>
          <a:prstGeom prst="rect">
            <a:avLst/>
          </a:prstGeom>
          <a:noFill/>
        </p:spPr>
        <p:txBody>
          <a:bodyPr wrap="square">
            <a:spAutoFit/>
          </a:bodyPr>
          <a:lstStyle/>
          <a:p>
            <a:r>
              <a:rPr lang="en-US" noProof="0" dirty="0">
                <a:solidFill>
                  <a:srgbClr val="303030"/>
                </a:solidFill>
                <a:effectLst/>
                <a:latin typeface="Inter" panose="02000503000000020004" pitchFamily="2" charset="0"/>
                <a:ea typeface="Inter" panose="02000503000000020004" pitchFamily="2" charset="0"/>
              </a:rPr>
              <a:t>NDT is a technique used to assess the integrity of railway components and infrastructure without damaging the tested material.</a:t>
            </a:r>
          </a:p>
          <a:p>
            <a:endParaRPr lang="en-US" noProof="0" dirty="0">
              <a:solidFill>
                <a:srgbClr val="303030"/>
              </a:solidFill>
              <a:effectLst/>
              <a:latin typeface="Inter" panose="02000503000000020004" pitchFamily="2" charset="0"/>
              <a:ea typeface="Inter" panose="02000503000000020004" pitchFamily="2" charset="0"/>
            </a:endParaRPr>
          </a:p>
          <a:p>
            <a:r>
              <a:rPr lang="en-US" noProof="0" dirty="0">
                <a:solidFill>
                  <a:srgbClr val="303030"/>
                </a:solidFill>
                <a:effectLst/>
                <a:latin typeface="Inter" panose="02000503000000020004" pitchFamily="2" charset="0"/>
                <a:ea typeface="Inter" panose="02000503000000020004" pitchFamily="2" charset="0"/>
              </a:rPr>
              <a:t>These methods ensure the safety and reliability of railway systems. At LOKO TRANS Slovakia, we consider NDT a fundamental pillar of operational quality and safety.</a:t>
            </a:r>
          </a:p>
        </p:txBody>
      </p:sp>
      <p:pic>
        <p:nvPicPr>
          <p:cNvPr id="10" name="Obrázok 9">
            <a:extLst>
              <a:ext uri="{FF2B5EF4-FFF2-40B4-BE49-F238E27FC236}">
                <a16:creationId xmlns:a16="http://schemas.microsoft.com/office/drawing/2014/main" id="{F6747E9F-4701-9045-8B97-3567BC345BCD}"/>
              </a:ext>
            </a:extLst>
          </p:cNvPr>
          <p:cNvPicPr>
            <a:picLocks noChangeAspect="1"/>
          </p:cNvPicPr>
          <p:nvPr/>
        </p:nvPicPr>
        <p:blipFill>
          <a:blip r:embed="rId2"/>
          <a:stretch>
            <a:fillRect/>
          </a:stretch>
        </p:blipFill>
        <p:spPr>
          <a:xfrm>
            <a:off x="6096000" y="743264"/>
            <a:ext cx="5617029" cy="5371472"/>
          </a:xfrm>
          <a:prstGeom prst="rect">
            <a:avLst/>
          </a:prstGeom>
        </p:spPr>
      </p:pic>
      <p:sp>
        <p:nvSpPr>
          <p:cNvPr id="12" name="BlokTextu 11">
            <a:extLst>
              <a:ext uri="{FF2B5EF4-FFF2-40B4-BE49-F238E27FC236}">
                <a16:creationId xmlns:a16="http://schemas.microsoft.com/office/drawing/2014/main" id="{9D5E84DF-1706-B128-B7D6-73A48EDC99AE}"/>
              </a:ext>
            </a:extLst>
          </p:cNvPr>
          <p:cNvSpPr txBox="1"/>
          <p:nvPr/>
        </p:nvSpPr>
        <p:spPr>
          <a:xfrm>
            <a:off x="6471557" y="1051737"/>
            <a:ext cx="4870916" cy="4801314"/>
          </a:xfrm>
          <a:prstGeom prst="rect">
            <a:avLst/>
          </a:prstGeom>
          <a:noFill/>
        </p:spPr>
        <p:txBody>
          <a:bodyPr wrap="square">
            <a:spAutoFit/>
          </a:bodyPr>
          <a:lstStyle/>
          <a:p>
            <a:r>
              <a:rPr lang="en-US" b="1" noProof="0" dirty="0">
                <a:solidFill>
                  <a:srgbClr val="000546"/>
                </a:solidFill>
                <a:latin typeface="Poppins SemiBold" pitchFamily="2" charset="0"/>
                <a:ea typeface="Inter" panose="02000503000000020004" pitchFamily="2" charset="0"/>
                <a:cs typeface="Poppins SemiBold" pitchFamily="2" charset="0"/>
              </a:rPr>
              <a:t>Methods</a:t>
            </a:r>
          </a:p>
          <a:p>
            <a:endParaRPr lang="en-US" sz="1600" noProof="0" dirty="0">
              <a:solidFill>
                <a:srgbClr val="000546"/>
              </a:solidFill>
              <a:latin typeface="Inter" panose="02000503000000020004" pitchFamily="2" charset="0"/>
              <a:ea typeface="Inter" panose="02000503000000020004" pitchFamily="2" charset="0"/>
            </a:endParaRPr>
          </a:p>
          <a:p>
            <a:r>
              <a:rPr lang="en-US" sz="1600" b="1" noProof="0" dirty="0">
                <a:solidFill>
                  <a:srgbClr val="000546"/>
                </a:solidFill>
                <a:latin typeface="Inter" panose="02000503000000020004" pitchFamily="2" charset="0"/>
                <a:ea typeface="Inter" panose="02000503000000020004" pitchFamily="2" charset="0"/>
              </a:rPr>
              <a:t>Ultrasonic Testing (UT)</a:t>
            </a:r>
            <a:br>
              <a:rPr lang="en-US" sz="1600" noProof="0" dirty="0">
                <a:solidFill>
                  <a:srgbClr val="000546"/>
                </a:solidFill>
                <a:latin typeface="Inter" panose="02000503000000020004" pitchFamily="2" charset="0"/>
                <a:ea typeface="Inter" panose="02000503000000020004" pitchFamily="2" charset="0"/>
              </a:rPr>
            </a:br>
            <a:r>
              <a:rPr lang="en-US" sz="1600" noProof="0" dirty="0">
                <a:solidFill>
                  <a:srgbClr val="000546"/>
                </a:solidFill>
                <a:latin typeface="Inter" panose="02000503000000020004" pitchFamily="2" charset="0"/>
                <a:ea typeface="Inter" panose="02000503000000020004" pitchFamily="2" charset="0"/>
              </a:rPr>
              <a:t>Utilizes ultrasonic waves to detect internal material anomalies.</a:t>
            </a:r>
          </a:p>
          <a:p>
            <a:endParaRPr lang="en-US" sz="1600" noProof="0" dirty="0">
              <a:solidFill>
                <a:srgbClr val="000546"/>
              </a:solidFill>
              <a:latin typeface="Inter" panose="02000503000000020004" pitchFamily="2" charset="0"/>
              <a:ea typeface="Inter" panose="02000503000000020004" pitchFamily="2" charset="0"/>
            </a:endParaRPr>
          </a:p>
          <a:p>
            <a:r>
              <a:rPr lang="en-US" sz="1600" b="1" noProof="0" dirty="0">
                <a:solidFill>
                  <a:srgbClr val="000546"/>
                </a:solidFill>
                <a:latin typeface="Inter" panose="02000503000000020004" pitchFamily="2" charset="0"/>
                <a:ea typeface="Inter" panose="02000503000000020004" pitchFamily="2" charset="0"/>
              </a:rPr>
              <a:t>Magnetic Particle Testing (MT)</a:t>
            </a:r>
            <a:br>
              <a:rPr lang="en-US" sz="1600" noProof="0" dirty="0">
                <a:solidFill>
                  <a:srgbClr val="000546"/>
                </a:solidFill>
                <a:latin typeface="Inter" panose="02000503000000020004" pitchFamily="2" charset="0"/>
                <a:ea typeface="Inter" panose="02000503000000020004" pitchFamily="2" charset="0"/>
              </a:rPr>
            </a:br>
            <a:r>
              <a:rPr lang="en-US" sz="1600" noProof="0" dirty="0">
                <a:solidFill>
                  <a:srgbClr val="000546"/>
                </a:solidFill>
                <a:latin typeface="Inter" panose="02000503000000020004" pitchFamily="2" charset="0"/>
                <a:ea typeface="Inter" panose="02000503000000020004" pitchFamily="2" charset="0"/>
              </a:rPr>
              <a:t>Applies a magnetic field to the material – defects alter the magnetic field, allowing their identification.</a:t>
            </a:r>
          </a:p>
          <a:p>
            <a:endParaRPr lang="en-US" sz="1600" noProof="0" dirty="0">
              <a:solidFill>
                <a:srgbClr val="000546"/>
              </a:solidFill>
              <a:latin typeface="Inter" panose="02000503000000020004" pitchFamily="2" charset="0"/>
              <a:ea typeface="Inter" panose="02000503000000020004" pitchFamily="2" charset="0"/>
            </a:endParaRPr>
          </a:p>
          <a:p>
            <a:r>
              <a:rPr lang="en-US" sz="1600" b="1" noProof="0" dirty="0">
                <a:solidFill>
                  <a:srgbClr val="000546"/>
                </a:solidFill>
                <a:latin typeface="Inter" panose="02000503000000020004" pitchFamily="2" charset="0"/>
                <a:ea typeface="Inter" panose="02000503000000020004" pitchFamily="2" charset="0"/>
              </a:rPr>
              <a:t>Liquid Penetrant Testing (PT)</a:t>
            </a:r>
            <a:br>
              <a:rPr lang="en-US" sz="1600" noProof="0" dirty="0">
                <a:solidFill>
                  <a:srgbClr val="000546"/>
                </a:solidFill>
                <a:latin typeface="Inter" panose="02000503000000020004" pitchFamily="2" charset="0"/>
                <a:ea typeface="Inter" panose="02000503000000020004" pitchFamily="2" charset="0"/>
              </a:rPr>
            </a:br>
            <a:r>
              <a:rPr lang="en-US" sz="1600" noProof="0" dirty="0">
                <a:solidFill>
                  <a:srgbClr val="000546"/>
                </a:solidFill>
                <a:latin typeface="Inter" panose="02000503000000020004" pitchFamily="2" charset="0"/>
                <a:ea typeface="Inter" panose="02000503000000020004" pitchFamily="2" charset="0"/>
              </a:rPr>
              <a:t>Uses a penetrant liquid that seeps into surface cracks, making defects visible after applying a developer.</a:t>
            </a:r>
          </a:p>
          <a:p>
            <a:endParaRPr lang="en-US" sz="1600" noProof="0" dirty="0">
              <a:solidFill>
                <a:srgbClr val="000546"/>
              </a:solidFill>
              <a:latin typeface="Inter" panose="02000503000000020004" pitchFamily="2" charset="0"/>
              <a:ea typeface="Inter" panose="02000503000000020004" pitchFamily="2" charset="0"/>
            </a:endParaRPr>
          </a:p>
          <a:p>
            <a:r>
              <a:rPr lang="en-US" sz="1600" b="1" noProof="0" dirty="0">
                <a:solidFill>
                  <a:srgbClr val="000546"/>
                </a:solidFill>
                <a:latin typeface="Inter" panose="02000503000000020004" pitchFamily="2" charset="0"/>
                <a:ea typeface="Inter" panose="02000503000000020004" pitchFamily="2" charset="0"/>
              </a:rPr>
              <a:t>Visual Testing (VT)</a:t>
            </a:r>
            <a:br>
              <a:rPr lang="en-US" sz="1600" noProof="0" dirty="0">
                <a:solidFill>
                  <a:srgbClr val="000546"/>
                </a:solidFill>
                <a:latin typeface="Inter" panose="02000503000000020004" pitchFamily="2" charset="0"/>
                <a:ea typeface="Inter" panose="02000503000000020004" pitchFamily="2" charset="0"/>
              </a:rPr>
            </a:br>
            <a:r>
              <a:rPr lang="en-US" sz="1600" noProof="0" dirty="0">
                <a:solidFill>
                  <a:srgbClr val="000546"/>
                </a:solidFill>
                <a:latin typeface="Inter" panose="02000503000000020004" pitchFamily="2" charset="0"/>
                <a:ea typeface="Inter" panose="02000503000000020004" pitchFamily="2" charset="0"/>
              </a:rPr>
              <a:t>A fundamental method employing visual inspection to identify surface irregularities.</a:t>
            </a:r>
          </a:p>
        </p:txBody>
      </p:sp>
      <p:sp>
        <p:nvSpPr>
          <p:cNvPr id="2" name="BlokTextu 1">
            <a:extLst>
              <a:ext uri="{FF2B5EF4-FFF2-40B4-BE49-F238E27FC236}">
                <a16:creationId xmlns:a16="http://schemas.microsoft.com/office/drawing/2014/main" id="{88F6F6F8-7F86-B602-C9A6-D7300AF1CE35}"/>
              </a:ext>
            </a:extLst>
          </p:cNvPr>
          <p:cNvSpPr txBox="1"/>
          <p:nvPr/>
        </p:nvSpPr>
        <p:spPr>
          <a:xfrm>
            <a:off x="839018" y="819666"/>
            <a:ext cx="3778599" cy="446276"/>
          </a:xfrm>
          <a:prstGeom prst="rect">
            <a:avLst/>
          </a:prstGeom>
          <a:noFill/>
        </p:spPr>
        <p:txBody>
          <a:bodyPr wrap="none" rtlCol="0">
            <a:spAutoFit/>
          </a:bodyPr>
          <a:lstStyle/>
          <a:p>
            <a:r>
              <a:rPr lang="en-US" sz="2300" b="1" noProof="0" dirty="0">
                <a:solidFill>
                  <a:srgbClr val="000546"/>
                </a:solidFill>
                <a:latin typeface="Poppins SemiBold" pitchFamily="2" charset="0"/>
                <a:cs typeface="Poppins SemiBold" pitchFamily="2" charset="0"/>
              </a:rPr>
              <a:t>Non-destructive testing</a:t>
            </a:r>
          </a:p>
        </p:txBody>
      </p:sp>
      <p:pic>
        <p:nvPicPr>
          <p:cNvPr id="3" name="Obrázok 2">
            <a:extLst>
              <a:ext uri="{FF2B5EF4-FFF2-40B4-BE49-F238E27FC236}">
                <a16:creationId xmlns:a16="http://schemas.microsoft.com/office/drawing/2014/main" id="{67DD8AAC-9FA4-32C8-1ECD-871B4550924E}"/>
              </a:ext>
            </a:extLst>
          </p:cNvPr>
          <p:cNvPicPr>
            <a:picLocks noChangeAspect="1"/>
          </p:cNvPicPr>
          <p:nvPr/>
        </p:nvPicPr>
        <p:blipFill>
          <a:blip r:embed="rId3"/>
          <a:stretch>
            <a:fillRect/>
          </a:stretch>
        </p:blipFill>
        <p:spPr>
          <a:xfrm>
            <a:off x="0" y="956128"/>
            <a:ext cx="647700" cy="177800"/>
          </a:xfrm>
          <a:prstGeom prst="rect">
            <a:avLst/>
          </a:prstGeom>
          <a:ln w="12700">
            <a:solidFill>
              <a:schemeClr val="bg1"/>
            </a:solidFill>
          </a:ln>
        </p:spPr>
      </p:pic>
    </p:spTree>
    <p:extLst>
      <p:ext uri="{BB962C8B-B14F-4D97-AF65-F5344CB8AC3E}">
        <p14:creationId xmlns:p14="http://schemas.microsoft.com/office/powerpoint/2010/main" val="411735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konštruktérstvo, oceľ, obrábací stroj, továreň&#10;&#10;Obsah vygenerovaný umelou inteligenciou môže byť nesprávny.">
            <a:extLst>
              <a:ext uri="{FF2B5EF4-FFF2-40B4-BE49-F238E27FC236}">
                <a16:creationId xmlns:a16="http://schemas.microsoft.com/office/drawing/2014/main" id="{7E248430-C237-E958-A066-B0E219D9E617}"/>
              </a:ext>
            </a:extLst>
          </p:cNvPr>
          <p:cNvPicPr>
            <a:picLocks noChangeAspect="1"/>
          </p:cNvPicPr>
          <p:nvPr/>
        </p:nvPicPr>
        <p:blipFill>
          <a:blip r:embed="rId2"/>
          <a:srcRect t="10470" b="5111"/>
          <a:stretch/>
        </p:blipFill>
        <p:spPr>
          <a:xfrm>
            <a:off x="-1" y="0"/>
            <a:ext cx="12192001" cy="6858000"/>
          </a:xfrm>
          <a:prstGeom prst="rect">
            <a:avLst/>
          </a:prstGeom>
        </p:spPr>
      </p:pic>
      <p:pic>
        <p:nvPicPr>
          <p:cNvPr id="15" name="Obrázok 14">
            <a:extLst>
              <a:ext uri="{FF2B5EF4-FFF2-40B4-BE49-F238E27FC236}">
                <a16:creationId xmlns:a16="http://schemas.microsoft.com/office/drawing/2014/main" id="{850A69CB-E83D-5CD0-3FCA-5C51A3311EC4}"/>
              </a:ext>
            </a:extLst>
          </p:cNvPr>
          <p:cNvPicPr>
            <a:picLocks noChangeAspect="1"/>
          </p:cNvPicPr>
          <p:nvPr/>
        </p:nvPicPr>
        <p:blipFill>
          <a:blip r:embed="rId3"/>
          <a:stretch>
            <a:fillRect/>
          </a:stretch>
        </p:blipFill>
        <p:spPr>
          <a:xfrm>
            <a:off x="864361" y="2177143"/>
            <a:ext cx="4527197" cy="4178340"/>
          </a:xfrm>
          <a:prstGeom prst="rect">
            <a:avLst/>
          </a:prstGeom>
          <a:ln w="12700">
            <a:solidFill>
              <a:schemeClr val="bg1"/>
            </a:solidFill>
          </a:ln>
        </p:spPr>
      </p:pic>
      <p:sp>
        <p:nvSpPr>
          <p:cNvPr id="16" name="BlokTextu 15">
            <a:extLst>
              <a:ext uri="{FF2B5EF4-FFF2-40B4-BE49-F238E27FC236}">
                <a16:creationId xmlns:a16="http://schemas.microsoft.com/office/drawing/2014/main" id="{AC549130-CFF9-0E8E-F772-1E84ED3603F7}"/>
              </a:ext>
            </a:extLst>
          </p:cNvPr>
          <p:cNvSpPr txBox="1"/>
          <p:nvPr/>
        </p:nvSpPr>
        <p:spPr>
          <a:xfrm>
            <a:off x="1157004" y="2544195"/>
            <a:ext cx="3802713" cy="369332"/>
          </a:xfrm>
          <a:prstGeom prst="rect">
            <a:avLst/>
          </a:prstGeom>
          <a:noFill/>
        </p:spPr>
        <p:txBody>
          <a:bodyPr wrap="square">
            <a:spAutoFit/>
          </a:bodyPr>
          <a:lstStyle/>
          <a:p>
            <a:r>
              <a:rPr lang="en-US" b="1" noProof="0" dirty="0">
                <a:solidFill>
                  <a:srgbClr val="FFFFFF"/>
                </a:solidFill>
                <a:effectLst/>
                <a:latin typeface="Poppins SemiBold" pitchFamily="2" charset="0"/>
                <a:cs typeface="Poppins SemiBold" pitchFamily="2" charset="0"/>
              </a:rPr>
              <a:t>Technical equipment</a:t>
            </a:r>
          </a:p>
        </p:txBody>
      </p:sp>
      <p:sp>
        <p:nvSpPr>
          <p:cNvPr id="17" name="BlokTextu 16">
            <a:extLst>
              <a:ext uri="{FF2B5EF4-FFF2-40B4-BE49-F238E27FC236}">
                <a16:creationId xmlns:a16="http://schemas.microsoft.com/office/drawing/2014/main" id="{8349B331-FE3B-8115-8ED1-A6E572A2419F}"/>
              </a:ext>
            </a:extLst>
          </p:cNvPr>
          <p:cNvSpPr txBox="1"/>
          <p:nvPr/>
        </p:nvSpPr>
        <p:spPr>
          <a:xfrm>
            <a:off x="1157004" y="3038330"/>
            <a:ext cx="3965971" cy="3046988"/>
          </a:xfrm>
          <a:prstGeom prst="rect">
            <a:avLst/>
          </a:prstGeom>
          <a:noFill/>
        </p:spPr>
        <p:txBody>
          <a:bodyPr wrap="square">
            <a:spAutoFit/>
          </a:bodyPr>
          <a:lstStyle/>
          <a:p>
            <a:r>
              <a:rPr lang="en-US" sz="1600" b="1" noProof="0" dirty="0">
                <a:solidFill>
                  <a:schemeClr val="bg1"/>
                </a:solidFill>
                <a:latin typeface="Inter" panose="02000503000000020004" pitchFamily="2" charset="0"/>
                <a:ea typeface="Inter" panose="02000503000000020004" pitchFamily="2" charset="0"/>
              </a:rPr>
              <a:t>MZZD-2500-R</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For the inspection of complete wheelsets, enabling testing with or without </a:t>
            </a:r>
            <a:r>
              <a:rPr lang="en-US" sz="1600" noProof="0" dirty="0" err="1">
                <a:solidFill>
                  <a:schemeClr val="bg1"/>
                </a:solidFill>
                <a:latin typeface="Inter" panose="02000503000000020004" pitchFamily="2" charset="0"/>
                <a:ea typeface="Inter" panose="02000503000000020004" pitchFamily="2" charset="0"/>
              </a:rPr>
              <a:t>monoblocks</a:t>
            </a:r>
            <a:endParaRPr lang="en-US" sz="1600" noProof="0" dirty="0">
              <a:solidFill>
                <a:schemeClr val="bg1"/>
              </a:solidFill>
              <a:latin typeface="Inter" panose="02000503000000020004" pitchFamily="2" charset="0"/>
              <a:ea typeface="Inter" panose="02000503000000020004" pitchFamily="2" charset="0"/>
            </a:endParaRPr>
          </a:p>
          <a:p>
            <a:endParaRPr lang="en-US" sz="1600" noProof="0" dirty="0">
              <a:solidFill>
                <a:schemeClr val="bg1"/>
              </a:solidFill>
              <a:latin typeface="Inter" panose="02000503000000020004" pitchFamily="2" charset="0"/>
              <a:ea typeface="Inter" panose="02000503000000020004" pitchFamily="2" charset="0"/>
            </a:endParaRPr>
          </a:p>
          <a:p>
            <a:r>
              <a:rPr lang="en-US" sz="1600" b="1" noProof="0" dirty="0">
                <a:solidFill>
                  <a:schemeClr val="bg1"/>
                </a:solidFill>
                <a:latin typeface="Inter" panose="02000503000000020004" pitchFamily="2" charset="0"/>
                <a:ea typeface="Inter" panose="02000503000000020004" pitchFamily="2" charset="0"/>
              </a:rPr>
              <a:t>MAS 1500 HD Plus</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Designed for inspecting smaller components up to a length of 1500 mm</a:t>
            </a:r>
          </a:p>
          <a:p>
            <a:endParaRPr lang="en-US" sz="1600" noProof="0" dirty="0">
              <a:solidFill>
                <a:schemeClr val="bg1"/>
              </a:solidFill>
              <a:latin typeface="Inter" panose="02000503000000020004" pitchFamily="2" charset="0"/>
              <a:ea typeface="Inter" panose="02000503000000020004" pitchFamily="2" charset="0"/>
            </a:endParaRPr>
          </a:p>
          <a:p>
            <a:r>
              <a:rPr lang="en-US" sz="1600" b="1" noProof="0" dirty="0">
                <a:solidFill>
                  <a:schemeClr val="bg1"/>
                </a:solidFill>
                <a:latin typeface="Inter" panose="02000503000000020004" pitchFamily="2" charset="0"/>
                <a:ea typeface="Inter" panose="02000503000000020004" pitchFamily="2" charset="0"/>
              </a:rPr>
              <a:t>Ultrasounds OLYMPUS</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Specialized technical equipment for UT (Ultrasonic Testing) inspections</a:t>
            </a:r>
          </a:p>
        </p:txBody>
      </p:sp>
      <p:pic>
        <p:nvPicPr>
          <p:cNvPr id="4" name="Obrázok 3">
            <a:extLst>
              <a:ext uri="{FF2B5EF4-FFF2-40B4-BE49-F238E27FC236}">
                <a16:creationId xmlns:a16="http://schemas.microsoft.com/office/drawing/2014/main" id="{B0253AEB-6879-FBEB-5B0D-FBCB0B9E406C}"/>
              </a:ext>
            </a:extLst>
          </p:cNvPr>
          <p:cNvPicPr>
            <a:picLocks noChangeAspect="1"/>
          </p:cNvPicPr>
          <p:nvPr/>
        </p:nvPicPr>
        <p:blipFill>
          <a:blip r:embed="rId4"/>
          <a:stretch>
            <a:fillRect/>
          </a:stretch>
        </p:blipFill>
        <p:spPr>
          <a:xfrm>
            <a:off x="0" y="956128"/>
            <a:ext cx="647700" cy="177800"/>
          </a:xfrm>
          <a:prstGeom prst="rect">
            <a:avLst/>
          </a:prstGeom>
          <a:ln w="12700">
            <a:solidFill>
              <a:schemeClr val="bg1"/>
            </a:solidFill>
          </a:ln>
        </p:spPr>
      </p:pic>
    </p:spTree>
    <p:extLst>
      <p:ext uri="{BB962C8B-B14F-4D97-AF65-F5344CB8AC3E}">
        <p14:creationId xmlns:p14="http://schemas.microsoft.com/office/powerpoint/2010/main" val="404647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Obrázok, na ktorom je stroj, oceľ, obrábací stroj, zelená&#10;&#10;Obsah vygenerovaný umelou inteligenciou môže byť nesprávny.">
            <a:extLst>
              <a:ext uri="{FF2B5EF4-FFF2-40B4-BE49-F238E27FC236}">
                <a16:creationId xmlns:a16="http://schemas.microsoft.com/office/drawing/2014/main" id="{B909FAAE-7239-23FF-87BA-A4849940A27B}"/>
              </a:ext>
            </a:extLst>
          </p:cNvPr>
          <p:cNvPicPr>
            <a:picLocks noChangeAspect="1"/>
          </p:cNvPicPr>
          <p:nvPr/>
        </p:nvPicPr>
        <p:blipFill>
          <a:blip r:embed="rId2"/>
          <a:srcRect t="2536" b="13046"/>
          <a:stretch/>
        </p:blipFill>
        <p:spPr>
          <a:xfrm>
            <a:off x="0" y="0"/>
            <a:ext cx="12192000" cy="6858000"/>
          </a:xfrm>
          <a:prstGeom prst="rect">
            <a:avLst/>
          </a:prstGeom>
        </p:spPr>
      </p:pic>
      <p:pic>
        <p:nvPicPr>
          <p:cNvPr id="4" name="Obrázok 3">
            <a:extLst>
              <a:ext uri="{FF2B5EF4-FFF2-40B4-BE49-F238E27FC236}">
                <a16:creationId xmlns:a16="http://schemas.microsoft.com/office/drawing/2014/main" id="{56D6FDC6-9E8E-73B6-119E-C114BF82DC8E}"/>
              </a:ext>
            </a:extLst>
          </p:cNvPr>
          <p:cNvPicPr>
            <a:picLocks noChangeAspect="1"/>
          </p:cNvPicPr>
          <p:nvPr/>
        </p:nvPicPr>
        <p:blipFill>
          <a:blip r:embed="rId3"/>
          <a:stretch>
            <a:fillRect/>
          </a:stretch>
        </p:blipFill>
        <p:spPr>
          <a:xfrm>
            <a:off x="0" y="956128"/>
            <a:ext cx="647700" cy="177800"/>
          </a:xfrm>
          <a:prstGeom prst="rect">
            <a:avLst/>
          </a:prstGeom>
          <a:ln w="12700">
            <a:solidFill>
              <a:schemeClr val="bg1"/>
            </a:solidFill>
          </a:ln>
        </p:spPr>
      </p:pic>
      <p:pic>
        <p:nvPicPr>
          <p:cNvPr id="11" name="Obrázok 10">
            <a:extLst>
              <a:ext uri="{FF2B5EF4-FFF2-40B4-BE49-F238E27FC236}">
                <a16:creationId xmlns:a16="http://schemas.microsoft.com/office/drawing/2014/main" id="{85E9FB01-5F41-F28D-CF04-96EB424A7162}"/>
              </a:ext>
            </a:extLst>
          </p:cNvPr>
          <p:cNvPicPr>
            <a:picLocks noChangeAspect="1"/>
          </p:cNvPicPr>
          <p:nvPr/>
        </p:nvPicPr>
        <p:blipFill>
          <a:blip r:embed="rId4"/>
          <a:stretch>
            <a:fillRect/>
          </a:stretch>
        </p:blipFill>
        <p:spPr>
          <a:xfrm>
            <a:off x="6674790" y="2627586"/>
            <a:ext cx="4527197" cy="3720748"/>
          </a:xfrm>
          <a:prstGeom prst="rect">
            <a:avLst/>
          </a:prstGeom>
          <a:ln w="12700">
            <a:solidFill>
              <a:schemeClr val="bg1"/>
            </a:solidFill>
          </a:ln>
        </p:spPr>
      </p:pic>
      <p:sp>
        <p:nvSpPr>
          <p:cNvPr id="12" name="BlokTextu 11">
            <a:extLst>
              <a:ext uri="{FF2B5EF4-FFF2-40B4-BE49-F238E27FC236}">
                <a16:creationId xmlns:a16="http://schemas.microsoft.com/office/drawing/2014/main" id="{52348EA0-592D-B3DB-8386-E6AD0C41B0A2}"/>
              </a:ext>
            </a:extLst>
          </p:cNvPr>
          <p:cNvSpPr txBox="1"/>
          <p:nvPr/>
        </p:nvSpPr>
        <p:spPr>
          <a:xfrm>
            <a:off x="6959959" y="3449699"/>
            <a:ext cx="3956858" cy="2682786"/>
          </a:xfrm>
          <a:prstGeom prst="rect">
            <a:avLst/>
          </a:prstGeom>
          <a:noFill/>
        </p:spPr>
        <p:txBody>
          <a:bodyPr wrap="square">
            <a:spAutoFit/>
          </a:bodyPr>
          <a:lstStyle/>
          <a:p>
            <a:pPr>
              <a:spcBef>
                <a:spcPts val="525"/>
              </a:spcBef>
            </a:pPr>
            <a:r>
              <a:rPr lang="en-US" sz="1600" noProof="0" dirty="0">
                <a:solidFill>
                  <a:schemeClr val="bg1"/>
                </a:solidFill>
                <a:effectLst/>
                <a:latin typeface="Inter" panose="02000503000000020004" pitchFamily="2" charset="0"/>
                <a:ea typeface="Inter" panose="02000503000000020004" pitchFamily="2" charset="0"/>
              </a:rPr>
              <a:t>Technicians are certified according to EN ISO 9712 and UIC 960, accredited by COO NSD Bratislava and </a:t>
            </a:r>
            <a:r>
              <a:rPr lang="en-US" sz="1600" noProof="0" dirty="0" err="1">
                <a:solidFill>
                  <a:schemeClr val="bg1"/>
                </a:solidFill>
                <a:effectLst/>
                <a:latin typeface="Inter" panose="02000503000000020004" pitchFamily="2" charset="0"/>
                <a:ea typeface="Inter" panose="02000503000000020004" pitchFamily="2" charset="0"/>
              </a:rPr>
              <a:t>České</a:t>
            </a:r>
            <a:r>
              <a:rPr lang="en-US" sz="1600" noProof="0" dirty="0">
                <a:solidFill>
                  <a:schemeClr val="bg1"/>
                </a:solidFill>
                <a:effectLst/>
                <a:latin typeface="Inter" panose="02000503000000020004" pitchFamily="2" charset="0"/>
                <a:ea typeface="Inter" panose="02000503000000020004" pitchFamily="2" charset="0"/>
              </a:rPr>
              <a:t> </a:t>
            </a:r>
            <a:r>
              <a:rPr lang="en-US" sz="1600" noProof="0" dirty="0" err="1">
                <a:solidFill>
                  <a:schemeClr val="bg1"/>
                </a:solidFill>
                <a:effectLst/>
                <a:latin typeface="Inter" panose="02000503000000020004" pitchFamily="2" charset="0"/>
                <a:ea typeface="Inter" panose="02000503000000020004" pitchFamily="2" charset="0"/>
              </a:rPr>
              <a:t>dráhy</a:t>
            </a:r>
            <a:r>
              <a:rPr lang="en-US" sz="1600" noProof="0" dirty="0">
                <a:solidFill>
                  <a:schemeClr val="bg1"/>
                </a:solidFill>
                <a:effectLst/>
                <a:latin typeface="Inter" panose="02000503000000020004" pitchFamily="2" charset="0"/>
                <a:ea typeface="Inter" panose="02000503000000020004" pitchFamily="2" charset="0"/>
              </a:rPr>
              <a:t>, </a:t>
            </a:r>
            <a:r>
              <a:rPr lang="en-US" sz="1600" noProof="0" dirty="0" err="1">
                <a:solidFill>
                  <a:schemeClr val="bg1"/>
                </a:solidFill>
                <a:effectLst/>
                <a:latin typeface="Inter" panose="02000503000000020004" pitchFamily="2" charset="0"/>
                <a:ea typeface="Inter" panose="02000503000000020004" pitchFamily="2" charset="0"/>
              </a:rPr>
              <a:t>a.s.</a:t>
            </a:r>
            <a:endParaRPr lang="en-US" sz="1600" noProof="0" dirty="0">
              <a:solidFill>
                <a:schemeClr val="bg1"/>
              </a:solidFill>
              <a:effectLst/>
              <a:latin typeface="Inter" panose="02000503000000020004" pitchFamily="2" charset="0"/>
              <a:ea typeface="Inter" panose="02000503000000020004" pitchFamily="2" charset="0"/>
            </a:endParaRPr>
          </a:p>
          <a:p>
            <a:pPr>
              <a:spcBef>
                <a:spcPts val="525"/>
              </a:spcBef>
            </a:pPr>
            <a:r>
              <a:rPr lang="en-US" sz="1600" noProof="0" dirty="0">
                <a:solidFill>
                  <a:schemeClr val="bg1"/>
                </a:solidFill>
                <a:effectLst/>
                <a:latin typeface="Inter" panose="02000503000000020004" pitchFamily="2" charset="0"/>
                <a:ea typeface="Inter" panose="02000503000000020004" pitchFamily="2" charset="0"/>
              </a:rPr>
              <a:t>The company holds authorization from the Transport Authority in Bratislava and HDS KV Prague</a:t>
            </a:r>
          </a:p>
          <a:p>
            <a:pPr>
              <a:spcBef>
                <a:spcPts val="525"/>
              </a:spcBef>
            </a:pPr>
            <a:r>
              <a:rPr lang="en-US" sz="1600" noProof="0" dirty="0">
                <a:solidFill>
                  <a:schemeClr val="bg1"/>
                </a:solidFill>
                <a:effectLst/>
                <a:latin typeface="Inter" panose="02000503000000020004" pitchFamily="2" charset="0"/>
                <a:ea typeface="Inter" panose="02000503000000020004" pitchFamily="2" charset="0"/>
              </a:rPr>
              <a:t>Successfully completed VPI certification for the NDT RAILWAY certification scheme by W.S. CERT</a:t>
            </a:r>
          </a:p>
        </p:txBody>
      </p:sp>
      <p:sp>
        <p:nvSpPr>
          <p:cNvPr id="13" name="BlokTextu 12">
            <a:extLst>
              <a:ext uri="{FF2B5EF4-FFF2-40B4-BE49-F238E27FC236}">
                <a16:creationId xmlns:a16="http://schemas.microsoft.com/office/drawing/2014/main" id="{F96389E1-1538-42F5-226E-D7E8CFAD09B8}"/>
              </a:ext>
            </a:extLst>
          </p:cNvPr>
          <p:cNvSpPr txBox="1"/>
          <p:nvPr/>
        </p:nvSpPr>
        <p:spPr>
          <a:xfrm>
            <a:off x="6967433" y="2935329"/>
            <a:ext cx="4047408" cy="369332"/>
          </a:xfrm>
          <a:prstGeom prst="rect">
            <a:avLst/>
          </a:prstGeom>
          <a:noFill/>
        </p:spPr>
        <p:txBody>
          <a:bodyPr wrap="square">
            <a:spAutoFit/>
          </a:bodyPr>
          <a:lstStyle/>
          <a:p>
            <a:r>
              <a:rPr lang="en-US" b="1" noProof="0" dirty="0">
                <a:solidFill>
                  <a:srgbClr val="FFFFFF"/>
                </a:solidFill>
                <a:effectLst/>
                <a:latin typeface="Poppins SemiBold" pitchFamily="2" charset="0"/>
                <a:cs typeface="Poppins SemiBold" pitchFamily="2" charset="0"/>
              </a:rPr>
              <a:t>Certifications and Authorizations</a:t>
            </a:r>
          </a:p>
        </p:txBody>
      </p:sp>
    </p:spTree>
    <p:extLst>
      <p:ext uri="{BB962C8B-B14F-4D97-AF65-F5344CB8AC3E}">
        <p14:creationId xmlns:p14="http://schemas.microsoft.com/office/powerpoint/2010/main" val="3444453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lokTextu 9">
            <a:extLst>
              <a:ext uri="{FF2B5EF4-FFF2-40B4-BE49-F238E27FC236}">
                <a16:creationId xmlns:a16="http://schemas.microsoft.com/office/drawing/2014/main" id="{8C74B0EB-B976-9F38-6660-BD7D49B8AF9A}"/>
              </a:ext>
            </a:extLst>
          </p:cNvPr>
          <p:cNvSpPr txBox="1"/>
          <p:nvPr/>
        </p:nvSpPr>
        <p:spPr>
          <a:xfrm>
            <a:off x="849527" y="2241496"/>
            <a:ext cx="4035981" cy="2862322"/>
          </a:xfrm>
          <a:prstGeom prst="rect">
            <a:avLst/>
          </a:prstGeom>
          <a:noFill/>
        </p:spPr>
        <p:txBody>
          <a:bodyPr wrap="square">
            <a:spAutoFit/>
          </a:bodyPr>
          <a:lstStyle/>
          <a:p>
            <a:r>
              <a:rPr lang="en-US" noProof="0" dirty="0">
                <a:solidFill>
                  <a:srgbClr val="373937"/>
                </a:solidFill>
                <a:effectLst/>
                <a:latin typeface="Inter" panose="02000503000000020004" pitchFamily="2" charset="0"/>
              </a:rPr>
              <a:t>The company LOKO TRANS Slovakia, </a:t>
            </a:r>
            <a:r>
              <a:rPr lang="en-US" noProof="0" dirty="0" err="1">
                <a:solidFill>
                  <a:srgbClr val="373937"/>
                </a:solidFill>
                <a:effectLst/>
                <a:latin typeface="Inter" panose="02000503000000020004" pitchFamily="2" charset="0"/>
              </a:rPr>
              <a:t>s.r.o.</a:t>
            </a:r>
            <a:r>
              <a:rPr lang="en-US" noProof="0" dirty="0">
                <a:solidFill>
                  <a:srgbClr val="373937"/>
                </a:solidFill>
                <a:effectLst/>
                <a:latin typeface="Inter" panose="02000503000000020004" pitchFamily="2" charset="0"/>
              </a:rPr>
              <a:t> operates and utilizes the </a:t>
            </a:r>
            <a:r>
              <a:rPr lang="en-US" noProof="0" dirty="0" err="1">
                <a:solidFill>
                  <a:srgbClr val="373937"/>
                </a:solidFill>
                <a:effectLst/>
                <a:latin typeface="Inter" panose="02000503000000020004" pitchFamily="2" charset="0"/>
              </a:rPr>
              <a:t>SPaP</a:t>
            </a:r>
            <a:r>
              <a:rPr lang="en-US" noProof="0" dirty="0">
                <a:solidFill>
                  <a:srgbClr val="373937"/>
                </a:solidFill>
                <a:effectLst/>
                <a:latin typeface="Inter" panose="02000503000000020004" pitchFamily="2" charset="0"/>
              </a:rPr>
              <a:t> siding in </a:t>
            </a:r>
            <a:r>
              <a:rPr lang="en-US" noProof="0" dirty="0" err="1">
                <a:solidFill>
                  <a:srgbClr val="373937"/>
                </a:solidFill>
                <a:effectLst/>
                <a:latin typeface="Inter" panose="02000503000000020004" pitchFamily="2" charset="0"/>
              </a:rPr>
              <a:t>Komárno</a:t>
            </a:r>
            <a:r>
              <a:rPr lang="en-US" noProof="0" dirty="0">
                <a:solidFill>
                  <a:srgbClr val="373937"/>
                </a:solidFill>
                <a:effectLst/>
                <a:latin typeface="Inter" panose="02000503000000020004" pitchFamily="2" charset="0"/>
              </a:rPr>
              <a:t>, where we provide tracks for both short-term and long-term wagon storage for our business partners. The siding includes tracks that we also use for performing routine wagon repairs, exclusively carried out by the </a:t>
            </a:r>
          </a:p>
        </p:txBody>
      </p:sp>
      <p:sp>
        <p:nvSpPr>
          <p:cNvPr id="11" name="BlokTextu 10">
            <a:extLst>
              <a:ext uri="{FF2B5EF4-FFF2-40B4-BE49-F238E27FC236}">
                <a16:creationId xmlns:a16="http://schemas.microsoft.com/office/drawing/2014/main" id="{30FB50B5-8994-8CE7-2373-AF94AA969325}"/>
              </a:ext>
            </a:extLst>
          </p:cNvPr>
          <p:cNvSpPr txBox="1"/>
          <p:nvPr/>
        </p:nvSpPr>
        <p:spPr>
          <a:xfrm>
            <a:off x="5187065" y="2241496"/>
            <a:ext cx="4035981" cy="2585323"/>
          </a:xfrm>
          <a:prstGeom prst="rect">
            <a:avLst/>
          </a:prstGeom>
          <a:noFill/>
        </p:spPr>
        <p:txBody>
          <a:bodyPr wrap="square">
            <a:spAutoFit/>
          </a:bodyPr>
          <a:lstStyle/>
          <a:p>
            <a:r>
              <a:rPr lang="en-US" noProof="0" dirty="0">
                <a:solidFill>
                  <a:srgbClr val="373937"/>
                </a:solidFill>
                <a:effectLst/>
                <a:latin typeface="Inter" panose="02000503000000020004" pitchFamily="2" charset="0"/>
              </a:rPr>
              <a:t>mobile on-site service of LOKO TRANS Slovakia, </a:t>
            </a:r>
            <a:r>
              <a:rPr lang="en-US" noProof="0" dirty="0" err="1">
                <a:solidFill>
                  <a:srgbClr val="373937"/>
                </a:solidFill>
                <a:effectLst/>
                <a:latin typeface="Inter" panose="02000503000000020004" pitchFamily="2" charset="0"/>
              </a:rPr>
              <a:t>s.r.o.</a:t>
            </a:r>
            <a:r>
              <a:rPr lang="en-US" noProof="0" dirty="0">
                <a:solidFill>
                  <a:srgbClr val="373937"/>
                </a:solidFill>
                <a:effectLst/>
                <a:latin typeface="Inter" panose="02000503000000020004" pitchFamily="2" charset="0"/>
              </a:rPr>
              <a:t> On the siding, we provide transportation with our own locomotive, offering services such as shunting, positioning, and removing wagons between the </a:t>
            </a:r>
            <a:r>
              <a:rPr lang="en-US" noProof="0" dirty="0" err="1">
                <a:solidFill>
                  <a:srgbClr val="373937"/>
                </a:solidFill>
                <a:effectLst/>
                <a:latin typeface="Inter" panose="02000503000000020004" pitchFamily="2" charset="0"/>
              </a:rPr>
              <a:t>SPaP</a:t>
            </a:r>
            <a:r>
              <a:rPr lang="en-US" noProof="0" dirty="0">
                <a:solidFill>
                  <a:srgbClr val="373937"/>
                </a:solidFill>
                <a:effectLst/>
                <a:latin typeface="Inter" panose="02000503000000020004" pitchFamily="2" charset="0"/>
              </a:rPr>
              <a:t> siding and the </a:t>
            </a:r>
            <a:r>
              <a:rPr lang="en-US" noProof="0" dirty="0" err="1">
                <a:solidFill>
                  <a:srgbClr val="373937"/>
                </a:solidFill>
                <a:effectLst/>
                <a:latin typeface="Inter" panose="02000503000000020004" pitchFamily="2" charset="0"/>
              </a:rPr>
              <a:t>Komárno</a:t>
            </a:r>
            <a:r>
              <a:rPr lang="en-US" noProof="0" dirty="0">
                <a:solidFill>
                  <a:srgbClr val="373937"/>
                </a:solidFill>
                <a:effectLst/>
                <a:latin typeface="Inter" panose="02000503000000020004" pitchFamily="2" charset="0"/>
              </a:rPr>
              <a:t> railway station, as well as handling regular train operations.</a:t>
            </a:r>
          </a:p>
        </p:txBody>
      </p:sp>
      <p:pic>
        <p:nvPicPr>
          <p:cNvPr id="13" name="Obrázok 12">
            <a:extLst>
              <a:ext uri="{FF2B5EF4-FFF2-40B4-BE49-F238E27FC236}">
                <a16:creationId xmlns:a16="http://schemas.microsoft.com/office/drawing/2014/main" id="{6CD8A3AE-4920-104C-E88B-E2CF0B03175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626203" y="0"/>
            <a:ext cx="2565797" cy="6858000"/>
          </a:xfrm>
          <a:prstGeom prst="rect">
            <a:avLst/>
          </a:prstGeom>
        </p:spPr>
      </p:pic>
      <p:sp>
        <p:nvSpPr>
          <p:cNvPr id="2" name="BlokTextu 1">
            <a:extLst>
              <a:ext uri="{FF2B5EF4-FFF2-40B4-BE49-F238E27FC236}">
                <a16:creationId xmlns:a16="http://schemas.microsoft.com/office/drawing/2014/main" id="{D6782C71-5C77-7C3F-17A9-6E55D627D79A}"/>
              </a:ext>
            </a:extLst>
          </p:cNvPr>
          <p:cNvSpPr txBox="1"/>
          <p:nvPr/>
        </p:nvSpPr>
        <p:spPr>
          <a:xfrm>
            <a:off x="839018" y="819666"/>
            <a:ext cx="4163319" cy="800219"/>
          </a:xfrm>
          <a:prstGeom prst="rect">
            <a:avLst/>
          </a:prstGeom>
          <a:noFill/>
        </p:spPr>
        <p:txBody>
          <a:bodyPr wrap="none" rtlCol="0">
            <a:spAutoFit/>
          </a:bodyPr>
          <a:lstStyle/>
          <a:p>
            <a:r>
              <a:rPr lang="en-US" sz="2300" b="1" noProof="0" dirty="0">
                <a:solidFill>
                  <a:srgbClr val="004240"/>
                </a:solidFill>
                <a:latin typeface="Poppins SemiBold" pitchFamily="2" charset="0"/>
                <a:cs typeface="Poppins SemiBold" pitchFamily="2" charset="0"/>
              </a:rPr>
              <a:t>Wagon storage</a:t>
            </a:r>
            <a:br>
              <a:rPr lang="en-US" sz="2300" b="1" noProof="0" dirty="0">
                <a:solidFill>
                  <a:srgbClr val="004240"/>
                </a:solidFill>
                <a:latin typeface="Poppins SemiBold" pitchFamily="2" charset="0"/>
                <a:cs typeface="Poppins SemiBold" pitchFamily="2" charset="0"/>
              </a:rPr>
            </a:br>
            <a:r>
              <a:rPr lang="en-US" sz="2300" b="1" noProof="0" dirty="0">
                <a:solidFill>
                  <a:srgbClr val="004240"/>
                </a:solidFill>
                <a:latin typeface="Poppins SemiBold" pitchFamily="2" charset="0"/>
                <a:cs typeface="Poppins SemiBold" pitchFamily="2" charset="0"/>
              </a:rPr>
              <a:t>and routine wagon repairs</a:t>
            </a:r>
          </a:p>
        </p:txBody>
      </p:sp>
      <p:pic>
        <p:nvPicPr>
          <p:cNvPr id="3" name="Obrázok 2">
            <a:extLst>
              <a:ext uri="{FF2B5EF4-FFF2-40B4-BE49-F238E27FC236}">
                <a16:creationId xmlns:a16="http://schemas.microsoft.com/office/drawing/2014/main" id="{91C320AA-75F5-540C-7238-E6413AE6CD65}"/>
              </a:ext>
            </a:extLst>
          </p:cNvPr>
          <p:cNvPicPr>
            <a:picLocks noChangeAspect="1"/>
          </p:cNvPicPr>
          <p:nvPr/>
        </p:nvPicPr>
        <p:blipFill>
          <a:blip r:embed="rId3"/>
          <a:stretch>
            <a:fillRect/>
          </a:stretch>
        </p:blipFill>
        <p:spPr>
          <a:xfrm>
            <a:off x="0" y="953335"/>
            <a:ext cx="647700" cy="177800"/>
          </a:xfrm>
          <a:prstGeom prst="rect">
            <a:avLst/>
          </a:prstGeom>
        </p:spPr>
      </p:pic>
    </p:spTree>
    <p:extLst>
      <p:ext uri="{BB962C8B-B14F-4D97-AF65-F5344CB8AC3E}">
        <p14:creationId xmlns:p14="http://schemas.microsoft.com/office/powerpoint/2010/main" val="362796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E66F016D-893B-6AAD-BB34-49BD1AE58708}"/>
              </a:ext>
            </a:extLst>
          </p:cNvPr>
          <p:cNvPicPr>
            <a:picLocks noChangeAspect="1"/>
          </p:cNvPicPr>
          <p:nvPr/>
        </p:nvPicPr>
        <p:blipFill>
          <a:blip r:embed="rId2"/>
          <a:srcRect t="1119"/>
          <a:stretch/>
        </p:blipFill>
        <p:spPr>
          <a:xfrm>
            <a:off x="0" y="-10510"/>
            <a:ext cx="2984500" cy="2637144"/>
          </a:xfrm>
          <a:prstGeom prst="rect">
            <a:avLst/>
          </a:prstGeom>
        </p:spPr>
      </p:pic>
      <p:sp>
        <p:nvSpPr>
          <p:cNvPr id="8" name="BlokTextu 7">
            <a:extLst>
              <a:ext uri="{FF2B5EF4-FFF2-40B4-BE49-F238E27FC236}">
                <a16:creationId xmlns:a16="http://schemas.microsoft.com/office/drawing/2014/main" id="{72852C55-77D8-06DA-863E-E8FAA60D0D18}"/>
              </a:ext>
            </a:extLst>
          </p:cNvPr>
          <p:cNvSpPr txBox="1"/>
          <p:nvPr/>
        </p:nvSpPr>
        <p:spPr>
          <a:xfrm>
            <a:off x="849527" y="1581446"/>
            <a:ext cx="4035981" cy="4801314"/>
          </a:xfrm>
          <a:prstGeom prst="rect">
            <a:avLst/>
          </a:prstGeom>
          <a:noFill/>
        </p:spPr>
        <p:txBody>
          <a:bodyPr wrap="square">
            <a:spAutoFit/>
          </a:bodyPr>
          <a:lstStyle/>
          <a:p>
            <a:r>
              <a:rPr lang="en-US" noProof="0" dirty="0">
                <a:solidFill>
                  <a:srgbClr val="373937"/>
                </a:solidFill>
                <a:effectLst/>
                <a:latin typeface="Inter" panose="02000503000000020004" pitchFamily="2" charset="0"/>
              </a:rPr>
              <a:t>The operational production process focuses on assessing the condition, conducting revision inspections, and repairing freight wagons and wheelsets to meet the requirements of external customers. With modern technical equipment, skilled personnel, and years of experience, we strive to achieve quality and customer satisfaction.</a:t>
            </a:r>
          </a:p>
          <a:p>
            <a:r>
              <a:rPr lang="en-US" noProof="0" dirty="0">
                <a:solidFill>
                  <a:srgbClr val="373937"/>
                </a:solidFill>
                <a:effectLst/>
                <a:latin typeface="Inter" panose="02000503000000020004" pitchFamily="2" charset="0"/>
              </a:rPr>
              <a:t>The repair process for freight wagons and wheelsets is tailored to the customer’s requirements, and maintenance is performed according to the requested regulations.</a:t>
            </a:r>
          </a:p>
        </p:txBody>
      </p:sp>
      <p:pic>
        <p:nvPicPr>
          <p:cNvPr id="10" name="Obrázok 9">
            <a:extLst>
              <a:ext uri="{FF2B5EF4-FFF2-40B4-BE49-F238E27FC236}">
                <a16:creationId xmlns:a16="http://schemas.microsoft.com/office/drawing/2014/main" id="{4A4C85CC-85A3-81DA-EE3B-56855F8839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35035" y="1"/>
            <a:ext cx="6456965" cy="6858000"/>
          </a:xfrm>
          <a:prstGeom prst="rect">
            <a:avLst/>
          </a:prstGeom>
        </p:spPr>
      </p:pic>
      <p:sp>
        <p:nvSpPr>
          <p:cNvPr id="2" name="BlokTextu 1">
            <a:extLst>
              <a:ext uri="{FF2B5EF4-FFF2-40B4-BE49-F238E27FC236}">
                <a16:creationId xmlns:a16="http://schemas.microsoft.com/office/drawing/2014/main" id="{4BF8BB58-5D32-B7FE-242B-454522970BED}"/>
              </a:ext>
            </a:extLst>
          </p:cNvPr>
          <p:cNvSpPr txBox="1"/>
          <p:nvPr/>
        </p:nvSpPr>
        <p:spPr>
          <a:xfrm>
            <a:off x="849527" y="823907"/>
            <a:ext cx="3001143" cy="446276"/>
          </a:xfrm>
          <a:prstGeom prst="rect">
            <a:avLst/>
          </a:prstGeom>
          <a:noFill/>
        </p:spPr>
        <p:txBody>
          <a:bodyPr wrap="none" rtlCol="0">
            <a:spAutoFit/>
          </a:bodyPr>
          <a:lstStyle/>
          <a:p>
            <a:r>
              <a:rPr lang="en-US" sz="2300" b="1" noProof="0" dirty="0">
                <a:solidFill>
                  <a:srgbClr val="014100"/>
                </a:solidFill>
                <a:latin typeface="Poppins SemiBold" pitchFamily="2" charset="0"/>
                <a:cs typeface="Poppins SemiBold" pitchFamily="2" charset="0"/>
              </a:rPr>
              <a:t>Wheelset revisions</a:t>
            </a:r>
          </a:p>
        </p:txBody>
      </p:sp>
    </p:spTree>
    <p:extLst>
      <p:ext uri="{BB962C8B-B14F-4D97-AF65-F5344CB8AC3E}">
        <p14:creationId xmlns:p14="http://schemas.microsoft.com/office/powerpoint/2010/main" val="2674167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a:extLst>
              <a:ext uri="{FF2B5EF4-FFF2-40B4-BE49-F238E27FC236}">
                <a16:creationId xmlns:a16="http://schemas.microsoft.com/office/drawing/2014/main" id="{DA347402-8BB1-0B3A-719A-583B591183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Obrázok 3">
            <a:extLst>
              <a:ext uri="{FF2B5EF4-FFF2-40B4-BE49-F238E27FC236}">
                <a16:creationId xmlns:a16="http://schemas.microsoft.com/office/drawing/2014/main" id="{984B03B2-3B83-FB19-F883-691FF9A96A75}"/>
              </a:ext>
            </a:extLst>
          </p:cNvPr>
          <p:cNvPicPr>
            <a:picLocks noChangeAspect="1"/>
          </p:cNvPicPr>
          <p:nvPr/>
        </p:nvPicPr>
        <p:blipFill>
          <a:blip r:embed="rId3"/>
          <a:stretch>
            <a:fillRect/>
          </a:stretch>
        </p:blipFill>
        <p:spPr>
          <a:xfrm>
            <a:off x="5747658" y="3331779"/>
            <a:ext cx="5454330" cy="3016555"/>
          </a:xfrm>
          <a:prstGeom prst="rect">
            <a:avLst/>
          </a:prstGeom>
          <a:ln w="12700">
            <a:solidFill>
              <a:schemeClr val="bg1"/>
            </a:solidFill>
          </a:ln>
        </p:spPr>
      </p:pic>
      <p:sp>
        <p:nvSpPr>
          <p:cNvPr id="5" name="BlokTextu 4">
            <a:extLst>
              <a:ext uri="{FF2B5EF4-FFF2-40B4-BE49-F238E27FC236}">
                <a16:creationId xmlns:a16="http://schemas.microsoft.com/office/drawing/2014/main" id="{7CD8EEBF-A8E0-1FA7-BD3D-70EC1F1484F0}"/>
              </a:ext>
            </a:extLst>
          </p:cNvPr>
          <p:cNvSpPr txBox="1"/>
          <p:nvPr/>
        </p:nvSpPr>
        <p:spPr>
          <a:xfrm>
            <a:off x="6096000" y="4666897"/>
            <a:ext cx="4883698" cy="1323439"/>
          </a:xfrm>
          <a:prstGeom prst="rect">
            <a:avLst/>
          </a:prstGeom>
          <a:noFill/>
        </p:spPr>
        <p:txBody>
          <a:bodyPr wrap="square">
            <a:spAutoFit/>
          </a:bodyPr>
          <a:lstStyle/>
          <a:p>
            <a:r>
              <a:rPr lang="en-US" sz="1600" b="1" noProof="0" dirty="0">
                <a:solidFill>
                  <a:schemeClr val="bg1"/>
                </a:solidFill>
                <a:effectLst/>
                <a:latin typeface="Inter" panose="02000503000000020004" pitchFamily="2" charset="0"/>
              </a:rPr>
              <a:t>Regulation	Maintenance Level</a:t>
            </a:r>
            <a:br>
              <a:rPr lang="en-US" sz="1600" b="1" noProof="0" dirty="0">
                <a:solidFill>
                  <a:schemeClr val="bg1"/>
                </a:solidFill>
                <a:effectLst/>
                <a:latin typeface="Inter" panose="02000503000000020004" pitchFamily="2" charset="0"/>
              </a:rPr>
            </a:br>
            <a:r>
              <a:rPr lang="en-US" sz="1600" noProof="0" dirty="0">
                <a:solidFill>
                  <a:schemeClr val="bg1"/>
                </a:solidFill>
                <a:effectLst/>
                <a:latin typeface="Inter" panose="02000503000000020004" pitchFamily="2" charset="0"/>
              </a:rPr>
              <a:t>KVs5-B-2010	DO, DO1, D1, D2, D3, D4, D5</a:t>
            </a:r>
          </a:p>
          <a:p>
            <a:r>
              <a:rPr lang="en-US" sz="1600" noProof="0" dirty="0">
                <a:solidFill>
                  <a:schemeClr val="bg1"/>
                </a:solidFill>
                <a:effectLst/>
                <a:latin typeface="Inter" panose="02000503000000020004" pitchFamily="2" charset="0"/>
              </a:rPr>
              <a:t>SÚNV version 4.1	ZSSKC </a:t>
            </a:r>
            <a:r>
              <a:rPr lang="en-US" sz="1600" noProof="0" dirty="0" err="1">
                <a:solidFill>
                  <a:schemeClr val="bg1"/>
                </a:solidFill>
                <a:effectLst/>
                <a:latin typeface="Inter" panose="02000503000000020004" pitchFamily="2" charset="0"/>
              </a:rPr>
              <a:t>revízia</a:t>
            </a:r>
            <a:r>
              <a:rPr lang="en-US" sz="1600" noProof="0" dirty="0">
                <a:solidFill>
                  <a:schemeClr val="bg1"/>
                </a:solidFill>
                <a:effectLst/>
                <a:latin typeface="Inter" panose="02000503000000020004" pitchFamily="2" charset="0"/>
              </a:rPr>
              <a:t>, </a:t>
            </a:r>
            <a:r>
              <a:rPr lang="en-US" sz="1600" noProof="0" dirty="0" err="1">
                <a:solidFill>
                  <a:schemeClr val="bg1"/>
                </a:solidFill>
                <a:effectLst/>
                <a:latin typeface="Inter" panose="02000503000000020004" pitchFamily="2" charset="0"/>
              </a:rPr>
              <a:t>revízia</a:t>
            </a:r>
            <a:r>
              <a:rPr lang="en-US" sz="1600" noProof="0" dirty="0">
                <a:solidFill>
                  <a:schemeClr val="bg1"/>
                </a:solidFill>
                <a:effectLst/>
                <a:latin typeface="Inter" panose="02000503000000020004" pitchFamily="2" charset="0"/>
              </a:rPr>
              <a:t> +</a:t>
            </a:r>
          </a:p>
          <a:p>
            <a:r>
              <a:rPr lang="en-US" sz="1600" noProof="0" dirty="0">
                <a:solidFill>
                  <a:schemeClr val="bg1"/>
                </a:solidFill>
                <a:effectLst/>
                <a:latin typeface="Inter" panose="02000503000000020004" pitchFamily="2" charset="0"/>
              </a:rPr>
              <a:t>VPI-EMG 04	IS0, IL, IS2, IS3</a:t>
            </a:r>
          </a:p>
          <a:p>
            <a:r>
              <a:rPr lang="en-US" sz="1600" noProof="0" dirty="0">
                <a:solidFill>
                  <a:schemeClr val="bg1"/>
                </a:solidFill>
                <a:effectLst/>
                <a:latin typeface="Inter" panose="02000503000000020004" pitchFamily="2" charset="0"/>
              </a:rPr>
              <a:t>VPI-EMG 01	IS0, IL, IS2, IS3</a:t>
            </a:r>
          </a:p>
        </p:txBody>
      </p:sp>
      <p:sp>
        <p:nvSpPr>
          <p:cNvPr id="6" name="BlokTextu 5">
            <a:extLst>
              <a:ext uri="{FF2B5EF4-FFF2-40B4-BE49-F238E27FC236}">
                <a16:creationId xmlns:a16="http://schemas.microsoft.com/office/drawing/2014/main" id="{123CD3A4-972C-EE4F-FA31-B1BF2A74A148}"/>
              </a:ext>
            </a:extLst>
          </p:cNvPr>
          <p:cNvSpPr txBox="1"/>
          <p:nvPr/>
        </p:nvSpPr>
        <p:spPr>
          <a:xfrm>
            <a:off x="6096001" y="3695566"/>
            <a:ext cx="4674146" cy="923330"/>
          </a:xfrm>
          <a:prstGeom prst="rect">
            <a:avLst/>
          </a:prstGeom>
          <a:noFill/>
        </p:spPr>
        <p:txBody>
          <a:bodyPr wrap="square">
            <a:spAutoFit/>
          </a:bodyPr>
          <a:lstStyle/>
          <a:p>
            <a:r>
              <a:rPr lang="en-US" b="1" noProof="0" dirty="0">
                <a:solidFill>
                  <a:srgbClr val="FFFFFF"/>
                </a:solidFill>
                <a:effectLst/>
                <a:latin typeface="Poppins SemiBold" pitchFamily="2" charset="0"/>
                <a:cs typeface="Poppins SemiBold" pitchFamily="2" charset="0"/>
              </a:rPr>
              <a:t>The maintenance levels are carried out according to regulations and the defined scope:</a:t>
            </a:r>
          </a:p>
        </p:txBody>
      </p:sp>
      <p:pic>
        <p:nvPicPr>
          <p:cNvPr id="8" name="Obrázok 7">
            <a:extLst>
              <a:ext uri="{FF2B5EF4-FFF2-40B4-BE49-F238E27FC236}">
                <a16:creationId xmlns:a16="http://schemas.microsoft.com/office/drawing/2014/main" id="{32A46028-5572-EAF2-F859-A5C3C46BC80D}"/>
              </a:ext>
            </a:extLst>
          </p:cNvPr>
          <p:cNvPicPr>
            <a:picLocks noChangeAspect="1"/>
          </p:cNvPicPr>
          <p:nvPr/>
        </p:nvPicPr>
        <p:blipFill>
          <a:blip r:embed="rId4"/>
          <a:stretch>
            <a:fillRect/>
          </a:stretch>
        </p:blipFill>
        <p:spPr>
          <a:xfrm>
            <a:off x="0" y="953335"/>
            <a:ext cx="647700" cy="177800"/>
          </a:xfrm>
          <a:prstGeom prst="rect">
            <a:avLst/>
          </a:prstGeom>
          <a:ln w="12700">
            <a:solidFill>
              <a:schemeClr val="bg1"/>
            </a:solidFill>
          </a:ln>
        </p:spPr>
      </p:pic>
    </p:spTree>
    <p:extLst>
      <p:ext uri="{BB962C8B-B14F-4D97-AF65-F5344CB8AC3E}">
        <p14:creationId xmlns:p14="http://schemas.microsoft.com/office/powerpoint/2010/main" val="336352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ok 19">
            <a:extLst>
              <a:ext uri="{FF2B5EF4-FFF2-40B4-BE49-F238E27FC236}">
                <a16:creationId xmlns:a16="http://schemas.microsoft.com/office/drawing/2014/main" id="{E6BB37CF-BF73-7415-3F30-316DE4041A7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83868" y="0"/>
            <a:ext cx="1908131" cy="6858000"/>
          </a:xfrm>
          <a:prstGeom prst="rect">
            <a:avLst/>
          </a:prstGeom>
        </p:spPr>
      </p:pic>
      <p:pic>
        <p:nvPicPr>
          <p:cNvPr id="4" name="Obrázok 3">
            <a:extLst>
              <a:ext uri="{FF2B5EF4-FFF2-40B4-BE49-F238E27FC236}">
                <a16:creationId xmlns:a16="http://schemas.microsoft.com/office/drawing/2014/main" id="{AE059988-F1C2-DE30-5B86-4E02D0DF807C}"/>
              </a:ext>
            </a:extLst>
          </p:cNvPr>
          <p:cNvPicPr>
            <a:picLocks noChangeAspect="1"/>
          </p:cNvPicPr>
          <p:nvPr/>
        </p:nvPicPr>
        <p:blipFill>
          <a:blip r:embed="rId3"/>
          <a:stretch>
            <a:fillRect/>
          </a:stretch>
        </p:blipFill>
        <p:spPr>
          <a:xfrm>
            <a:off x="-1" y="0"/>
            <a:ext cx="10283869" cy="6857999"/>
          </a:xfrm>
          <a:prstGeom prst="rect">
            <a:avLst/>
          </a:prstGeom>
          <a:ln w="12700">
            <a:noFill/>
          </a:ln>
        </p:spPr>
      </p:pic>
      <p:sp>
        <p:nvSpPr>
          <p:cNvPr id="5" name="BlokTextu 4">
            <a:extLst>
              <a:ext uri="{FF2B5EF4-FFF2-40B4-BE49-F238E27FC236}">
                <a16:creationId xmlns:a16="http://schemas.microsoft.com/office/drawing/2014/main" id="{F2C874C2-62EA-A8E5-F9C0-C36692AC6DA0}"/>
              </a:ext>
            </a:extLst>
          </p:cNvPr>
          <p:cNvSpPr txBox="1"/>
          <p:nvPr/>
        </p:nvSpPr>
        <p:spPr>
          <a:xfrm>
            <a:off x="849527" y="881765"/>
            <a:ext cx="4372939" cy="1477328"/>
          </a:xfrm>
          <a:prstGeom prst="rect">
            <a:avLst/>
          </a:prstGeom>
          <a:noFill/>
        </p:spPr>
        <p:txBody>
          <a:bodyPr wrap="square">
            <a:spAutoFit/>
          </a:bodyPr>
          <a:lstStyle/>
          <a:p>
            <a:r>
              <a:rPr lang="en-US" b="1" noProof="0" dirty="0">
                <a:solidFill>
                  <a:srgbClr val="FFFFFF"/>
                </a:solidFill>
                <a:effectLst/>
                <a:latin typeface="Poppins SemiBold" pitchFamily="2" charset="0"/>
                <a:cs typeface="Poppins SemiBold" pitchFamily="2" charset="0"/>
              </a:rPr>
              <a:t>To ensure and achieve high quality in our operations, we utilize modern technical equipment, CNC machining tools, devices, and measuring instruments</a:t>
            </a:r>
          </a:p>
        </p:txBody>
      </p:sp>
      <p:sp>
        <p:nvSpPr>
          <p:cNvPr id="7" name="BlokTextu 6">
            <a:extLst>
              <a:ext uri="{FF2B5EF4-FFF2-40B4-BE49-F238E27FC236}">
                <a16:creationId xmlns:a16="http://schemas.microsoft.com/office/drawing/2014/main" id="{9F7F9A73-7A6E-5D05-84BA-AAB39D54AE79}"/>
              </a:ext>
            </a:extLst>
          </p:cNvPr>
          <p:cNvSpPr txBox="1"/>
          <p:nvPr/>
        </p:nvSpPr>
        <p:spPr>
          <a:xfrm>
            <a:off x="849527" y="2537043"/>
            <a:ext cx="3965971" cy="2800767"/>
          </a:xfrm>
          <a:prstGeom prst="rect">
            <a:avLst/>
          </a:prstGeom>
          <a:noFill/>
        </p:spPr>
        <p:txBody>
          <a:bodyPr wrap="square">
            <a:spAutoFit/>
          </a:bodyPr>
          <a:lstStyle/>
          <a:p>
            <a:r>
              <a:rPr lang="en-US" sz="1600" b="1" noProof="0" dirty="0">
                <a:solidFill>
                  <a:schemeClr val="bg1"/>
                </a:solidFill>
                <a:latin typeface="Inter" panose="02000503000000020004" pitchFamily="2" charset="0"/>
                <a:ea typeface="Inter" panose="02000503000000020004" pitchFamily="2" charset="0"/>
              </a:rPr>
              <a:t>Honor BNC 40120 Lathe</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Machining of axles (repair of bearing journal, </a:t>
            </a:r>
            <a:r>
              <a:rPr lang="en-US" sz="1600" noProof="0" dirty="0" err="1">
                <a:solidFill>
                  <a:schemeClr val="bg1"/>
                </a:solidFill>
                <a:latin typeface="Inter" panose="02000503000000020004" pitchFamily="2" charset="0"/>
                <a:ea typeface="Inter" panose="02000503000000020004" pitchFamily="2" charset="0"/>
              </a:rPr>
              <a:t>monoblock</a:t>
            </a:r>
            <a:r>
              <a:rPr lang="en-US" sz="1600" noProof="0" dirty="0">
                <a:solidFill>
                  <a:schemeClr val="bg1"/>
                </a:solidFill>
                <a:latin typeface="Inter" panose="02000503000000020004" pitchFamily="2" charset="0"/>
                <a:ea typeface="Inter" panose="02000503000000020004" pitchFamily="2" charset="0"/>
              </a:rPr>
              <a:t> seat, support ring seat, and shaft)</a:t>
            </a:r>
          </a:p>
          <a:p>
            <a:endParaRPr lang="en-US" sz="1600" noProof="0" dirty="0">
              <a:solidFill>
                <a:schemeClr val="bg1"/>
              </a:solidFill>
              <a:latin typeface="Inter" panose="02000503000000020004" pitchFamily="2" charset="0"/>
              <a:ea typeface="Inter" panose="02000503000000020004" pitchFamily="2" charset="0"/>
            </a:endParaRPr>
          </a:p>
          <a:p>
            <a:r>
              <a:rPr lang="en-US" sz="1600" b="1" noProof="0" dirty="0">
                <a:solidFill>
                  <a:schemeClr val="bg1"/>
                </a:solidFill>
                <a:latin typeface="Inter" panose="02000503000000020004" pitchFamily="2" charset="0"/>
                <a:ea typeface="Inter" panose="02000503000000020004" pitchFamily="2" charset="0"/>
              </a:rPr>
              <a:t>VL 100C Lathe</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Machining of wheel hubs (</a:t>
            </a:r>
            <a:r>
              <a:rPr lang="en-US" sz="1600" noProof="0" dirty="0" err="1">
                <a:solidFill>
                  <a:schemeClr val="bg1"/>
                </a:solidFill>
                <a:latin typeface="Inter" panose="02000503000000020004" pitchFamily="2" charset="0"/>
                <a:ea typeface="Inter" panose="02000503000000020004" pitchFamily="2" charset="0"/>
              </a:rPr>
              <a:t>monoblocks</a:t>
            </a:r>
            <a:r>
              <a:rPr lang="en-US" sz="1600" noProof="0" dirty="0">
                <a:solidFill>
                  <a:schemeClr val="bg1"/>
                </a:solidFill>
                <a:latin typeface="Inter" panose="02000503000000020004" pitchFamily="2" charset="0"/>
                <a:ea typeface="Inter" panose="02000503000000020004" pitchFamily="2" charset="0"/>
              </a:rPr>
              <a:t>)</a:t>
            </a:r>
          </a:p>
          <a:p>
            <a:endParaRPr lang="en-US" sz="1600" noProof="0" dirty="0">
              <a:solidFill>
                <a:schemeClr val="bg1"/>
              </a:solidFill>
              <a:latin typeface="Inter" panose="02000503000000020004" pitchFamily="2" charset="0"/>
              <a:ea typeface="Inter" panose="02000503000000020004" pitchFamily="2" charset="0"/>
            </a:endParaRPr>
          </a:p>
          <a:p>
            <a:r>
              <a:rPr lang="en-US" sz="1600" b="1" noProof="0" dirty="0">
                <a:solidFill>
                  <a:schemeClr val="bg1"/>
                </a:solidFill>
                <a:latin typeface="Inter" panose="02000503000000020004" pitchFamily="2" charset="0"/>
                <a:ea typeface="Inter" panose="02000503000000020004" pitchFamily="2" charset="0"/>
              </a:rPr>
              <a:t>RAFAMET UBF 112N Lathe</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Machining of wheelsets (</a:t>
            </a:r>
            <a:r>
              <a:rPr lang="en-US" sz="1600" noProof="0" dirty="0" err="1">
                <a:solidFill>
                  <a:schemeClr val="bg1"/>
                </a:solidFill>
                <a:latin typeface="Inter" panose="02000503000000020004" pitchFamily="2" charset="0"/>
                <a:ea typeface="Inter" panose="02000503000000020004" pitchFamily="2" charset="0"/>
              </a:rPr>
              <a:t>monoblocks</a:t>
            </a:r>
            <a:r>
              <a:rPr lang="en-US" sz="1600" noProof="0" dirty="0">
                <a:solidFill>
                  <a:schemeClr val="bg1"/>
                </a:solidFill>
                <a:latin typeface="Inter" panose="02000503000000020004" pitchFamily="2" charset="0"/>
                <a:ea typeface="Inter" panose="02000503000000020004" pitchFamily="2" charset="0"/>
              </a:rPr>
              <a:t>)</a:t>
            </a:r>
          </a:p>
        </p:txBody>
      </p:sp>
      <p:sp>
        <p:nvSpPr>
          <p:cNvPr id="8" name="BlokTextu 7">
            <a:extLst>
              <a:ext uri="{FF2B5EF4-FFF2-40B4-BE49-F238E27FC236}">
                <a16:creationId xmlns:a16="http://schemas.microsoft.com/office/drawing/2014/main" id="{757AA3C3-045F-3E1B-4BAA-FEF719496FD6}"/>
              </a:ext>
            </a:extLst>
          </p:cNvPr>
          <p:cNvSpPr txBox="1"/>
          <p:nvPr/>
        </p:nvSpPr>
        <p:spPr>
          <a:xfrm>
            <a:off x="5491268" y="879352"/>
            <a:ext cx="3965971" cy="4678204"/>
          </a:xfrm>
          <a:prstGeom prst="rect">
            <a:avLst/>
          </a:prstGeom>
          <a:noFill/>
        </p:spPr>
        <p:txBody>
          <a:bodyPr wrap="square">
            <a:spAutoFit/>
          </a:bodyPr>
          <a:lstStyle/>
          <a:p>
            <a:r>
              <a:rPr lang="en-US" sz="1600" b="1" noProof="0" dirty="0">
                <a:solidFill>
                  <a:schemeClr val="bg1"/>
                </a:solidFill>
                <a:latin typeface="Inter" panose="02000503000000020004" pitchFamily="2" charset="0"/>
                <a:ea typeface="Inter" panose="02000503000000020004" pitchFamily="2" charset="0"/>
              </a:rPr>
              <a:t>VB 02 400t Press</a:t>
            </a:r>
          </a:p>
          <a:p>
            <a:r>
              <a:rPr lang="en-US" sz="1600" noProof="0" dirty="0">
                <a:solidFill>
                  <a:schemeClr val="bg1"/>
                </a:solidFill>
                <a:latin typeface="Inter" panose="02000503000000020004" pitchFamily="2" charset="0"/>
                <a:ea typeface="Inter" panose="02000503000000020004" pitchFamily="2" charset="0"/>
              </a:rPr>
              <a:t>Dismantling of wheelsets</a:t>
            </a:r>
          </a:p>
          <a:p>
            <a:endParaRPr lang="en-US" sz="1600" noProof="0" dirty="0">
              <a:solidFill>
                <a:schemeClr val="bg1"/>
              </a:solidFill>
              <a:latin typeface="Inter" panose="02000503000000020004" pitchFamily="2" charset="0"/>
              <a:ea typeface="Inter" panose="02000503000000020004" pitchFamily="2" charset="0"/>
            </a:endParaRPr>
          </a:p>
          <a:p>
            <a:r>
              <a:rPr lang="en-US" sz="1600" b="1" noProof="0" dirty="0">
                <a:solidFill>
                  <a:schemeClr val="bg1"/>
                </a:solidFill>
                <a:latin typeface="Inter" panose="02000503000000020004" pitchFamily="2" charset="0"/>
                <a:ea typeface="Inter" panose="02000503000000020004" pitchFamily="2" charset="0"/>
              </a:rPr>
              <a:t>TTK-SAF Blasting Equipment</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Cleaning and removal of impurities from wheelsets</a:t>
            </a:r>
          </a:p>
          <a:p>
            <a:endParaRPr lang="en-US" sz="1600" noProof="0" dirty="0">
              <a:solidFill>
                <a:schemeClr val="bg1"/>
              </a:solidFill>
              <a:latin typeface="Inter" panose="02000503000000020004" pitchFamily="2" charset="0"/>
              <a:ea typeface="Inter" panose="02000503000000020004" pitchFamily="2" charset="0"/>
            </a:endParaRPr>
          </a:p>
          <a:p>
            <a:r>
              <a:rPr lang="en-US" sz="1600" b="1" noProof="0" dirty="0">
                <a:solidFill>
                  <a:schemeClr val="bg1"/>
                </a:solidFill>
                <a:latin typeface="Inter" panose="02000503000000020004" pitchFamily="2" charset="0"/>
                <a:ea typeface="Inter" panose="02000503000000020004" pitchFamily="2" charset="0"/>
              </a:rPr>
              <a:t>VERTA Painting and Drying Booth</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Surface treatment of wheelsets (painting and drying)</a:t>
            </a:r>
          </a:p>
          <a:p>
            <a:endParaRPr lang="en-US" sz="1600" noProof="0" dirty="0">
              <a:solidFill>
                <a:schemeClr val="bg1"/>
              </a:solidFill>
              <a:latin typeface="Inter" panose="02000503000000020004" pitchFamily="2" charset="0"/>
              <a:ea typeface="Inter" panose="02000503000000020004" pitchFamily="2" charset="0"/>
            </a:endParaRPr>
          </a:p>
          <a:p>
            <a:r>
              <a:rPr lang="en-US" sz="1600" b="1" noProof="0" dirty="0">
                <a:solidFill>
                  <a:schemeClr val="bg1"/>
                </a:solidFill>
                <a:latin typeface="Inter" panose="02000503000000020004" pitchFamily="2" charset="0"/>
                <a:ea typeface="Inter" panose="02000503000000020004" pitchFamily="2" charset="0"/>
              </a:rPr>
              <a:t>MZZD-2500-R NDT Equipment</a:t>
            </a:r>
            <a:br>
              <a:rPr lang="en-US" sz="1600" noProof="0" dirty="0">
                <a:solidFill>
                  <a:schemeClr val="bg1"/>
                </a:solidFill>
                <a:latin typeface="Inter" panose="02000503000000020004" pitchFamily="2" charset="0"/>
                <a:ea typeface="Inter" panose="02000503000000020004" pitchFamily="2" charset="0"/>
              </a:rPr>
            </a:br>
            <a:r>
              <a:rPr lang="en-US" sz="1600" noProof="0" dirty="0">
                <a:solidFill>
                  <a:schemeClr val="bg1"/>
                </a:solidFill>
                <a:latin typeface="Inter" panose="02000503000000020004" pitchFamily="2" charset="0"/>
                <a:ea typeface="Inter" panose="02000503000000020004" pitchFamily="2" charset="0"/>
              </a:rPr>
              <a:t>For the inspection of complete wheelsets, enabling testing with or without </a:t>
            </a:r>
            <a:r>
              <a:rPr lang="en-US" sz="1600" noProof="0" dirty="0" err="1">
                <a:solidFill>
                  <a:schemeClr val="bg1"/>
                </a:solidFill>
                <a:latin typeface="Inter" panose="02000503000000020004" pitchFamily="2" charset="0"/>
                <a:ea typeface="Inter" panose="02000503000000020004" pitchFamily="2" charset="0"/>
              </a:rPr>
              <a:t>monoblocks</a:t>
            </a:r>
            <a:endParaRPr lang="en-US" sz="1600" noProof="0" dirty="0">
              <a:solidFill>
                <a:schemeClr val="bg1"/>
              </a:solidFill>
              <a:latin typeface="Inter" panose="02000503000000020004" pitchFamily="2" charset="0"/>
              <a:ea typeface="Inter" panose="02000503000000020004" pitchFamily="2" charset="0"/>
            </a:endParaRPr>
          </a:p>
          <a:p>
            <a:endParaRPr lang="en-US" sz="1600" noProof="0" dirty="0">
              <a:solidFill>
                <a:schemeClr val="bg1"/>
              </a:solidFill>
              <a:latin typeface="Inter" panose="02000503000000020004" pitchFamily="2" charset="0"/>
              <a:ea typeface="Inter" panose="02000503000000020004" pitchFamily="2" charset="0"/>
            </a:endParaRPr>
          </a:p>
          <a:p>
            <a:r>
              <a:rPr lang="en-US" sz="1400" b="1" noProof="0" dirty="0">
                <a:solidFill>
                  <a:schemeClr val="bg1"/>
                </a:solidFill>
                <a:latin typeface="Inter" panose="02000503000000020004" pitchFamily="2" charset="0"/>
                <a:ea typeface="Inter" panose="02000503000000020004" pitchFamily="2" charset="0"/>
              </a:rPr>
              <a:t>Equipment for Assembly and Disassembly Installation and removal of bearing chambers, bearings, and bearing rings.</a:t>
            </a:r>
          </a:p>
        </p:txBody>
      </p:sp>
      <p:pic>
        <p:nvPicPr>
          <p:cNvPr id="11" name="Obrázok 10">
            <a:extLst>
              <a:ext uri="{FF2B5EF4-FFF2-40B4-BE49-F238E27FC236}">
                <a16:creationId xmlns:a16="http://schemas.microsoft.com/office/drawing/2014/main" id="{D4F16A60-0B6D-DD6D-A33D-74CC63BE6502}"/>
              </a:ext>
            </a:extLst>
          </p:cNvPr>
          <p:cNvPicPr>
            <a:picLocks noChangeAspect="1"/>
          </p:cNvPicPr>
          <p:nvPr/>
        </p:nvPicPr>
        <p:blipFill>
          <a:blip r:embed="rId4"/>
          <a:stretch>
            <a:fillRect/>
          </a:stretch>
        </p:blipFill>
        <p:spPr>
          <a:xfrm>
            <a:off x="0" y="953335"/>
            <a:ext cx="647700" cy="177800"/>
          </a:xfrm>
          <a:prstGeom prst="rect">
            <a:avLst/>
          </a:prstGeom>
        </p:spPr>
      </p:pic>
    </p:spTree>
    <p:extLst>
      <p:ext uri="{BB962C8B-B14F-4D97-AF65-F5344CB8AC3E}">
        <p14:creationId xmlns:p14="http://schemas.microsoft.com/office/powerpoint/2010/main" val="2138411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4FD206B0-8DDC-E8DF-05D4-944700B7A03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23475" y="224590"/>
            <a:ext cx="1886309" cy="6633412"/>
          </a:xfrm>
          <a:prstGeom prst="rect">
            <a:avLst/>
          </a:prstGeom>
        </p:spPr>
      </p:pic>
      <p:sp>
        <p:nvSpPr>
          <p:cNvPr id="9" name="BlokTextu 8">
            <a:extLst>
              <a:ext uri="{FF2B5EF4-FFF2-40B4-BE49-F238E27FC236}">
                <a16:creationId xmlns:a16="http://schemas.microsoft.com/office/drawing/2014/main" id="{FE117C13-D411-0292-4BC0-5F572A771347}"/>
              </a:ext>
            </a:extLst>
          </p:cNvPr>
          <p:cNvSpPr txBox="1"/>
          <p:nvPr/>
        </p:nvSpPr>
        <p:spPr>
          <a:xfrm>
            <a:off x="6096000" y="1421467"/>
            <a:ext cx="4372939" cy="369332"/>
          </a:xfrm>
          <a:prstGeom prst="rect">
            <a:avLst/>
          </a:prstGeom>
          <a:noFill/>
        </p:spPr>
        <p:txBody>
          <a:bodyPr wrap="square">
            <a:spAutoFit/>
          </a:bodyPr>
          <a:lstStyle/>
          <a:p>
            <a:r>
              <a:rPr lang="en-US" b="1" noProof="0" dirty="0">
                <a:effectLst/>
                <a:latin typeface="Poppins SemiBold" pitchFamily="2" charset="0"/>
                <a:cs typeface="Poppins SemiBold" pitchFamily="2" charset="0"/>
              </a:rPr>
              <a:t>Reception and incoming inspection</a:t>
            </a:r>
          </a:p>
        </p:txBody>
      </p:sp>
      <p:sp>
        <p:nvSpPr>
          <p:cNvPr id="10" name="BlokTextu 9">
            <a:extLst>
              <a:ext uri="{FF2B5EF4-FFF2-40B4-BE49-F238E27FC236}">
                <a16:creationId xmlns:a16="http://schemas.microsoft.com/office/drawing/2014/main" id="{499EEB76-6381-2CCC-A0F6-5922101B1547}"/>
              </a:ext>
            </a:extLst>
          </p:cNvPr>
          <p:cNvSpPr txBox="1"/>
          <p:nvPr/>
        </p:nvSpPr>
        <p:spPr>
          <a:xfrm>
            <a:off x="6096000" y="1858274"/>
            <a:ext cx="5053263" cy="2062103"/>
          </a:xfrm>
          <a:prstGeom prst="rect">
            <a:avLst/>
          </a:prstGeom>
          <a:noFill/>
        </p:spPr>
        <p:txBody>
          <a:bodyPr wrap="square">
            <a:spAutoFit/>
          </a:bodyPr>
          <a:lstStyle/>
          <a:p>
            <a:r>
              <a:rPr lang="en-US" sz="1600" noProof="0" dirty="0">
                <a:solidFill>
                  <a:srgbClr val="373937"/>
                </a:solidFill>
                <a:effectLst/>
                <a:latin typeface="Inter" panose="02000503000000020004" pitchFamily="2" charset="0"/>
              </a:rPr>
              <a:t>Each wagon arriving at our facility is thoroughly registered and assigned to the maintenance tracking system.</a:t>
            </a:r>
          </a:p>
          <a:p>
            <a:r>
              <a:rPr lang="en-US" sz="1600" noProof="0" dirty="0">
                <a:solidFill>
                  <a:srgbClr val="373937"/>
                </a:solidFill>
                <a:effectLst/>
                <a:latin typeface="Inter" panose="02000503000000020004" pitchFamily="2" charset="0"/>
              </a:rPr>
              <a:t>Our technicians perform an initial inspection of the wagon to identify any visible damage or wear. This inspection includes checking the wheelsets, axles, bogies, wagon superstructures, and brake components.</a:t>
            </a:r>
          </a:p>
        </p:txBody>
      </p:sp>
      <p:pic>
        <p:nvPicPr>
          <p:cNvPr id="11" name="Obrázok 10">
            <a:extLst>
              <a:ext uri="{FF2B5EF4-FFF2-40B4-BE49-F238E27FC236}">
                <a16:creationId xmlns:a16="http://schemas.microsoft.com/office/drawing/2014/main" id="{040B1824-6AFB-3850-DAF6-25F1AECE673F}"/>
              </a:ext>
            </a:extLst>
          </p:cNvPr>
          <p:cNvPicPr>
            <a:picLocks noChangeAspect="1"/>
          </p:cNvPicPr>
          <p:nvPr/>
        </p:nvPicPr>
        <p:blipFill>
          <a:blip r:embed="rId3"/>
          <a:stretch>
            <a:fillRect/>
          </a:stretch>
        </p:blipFill>
        <p:spPr>
          <a:xfrm>
            <a:off x="3923474" y="1421467"/>
            <a:ext cx="1886309" cy="78054"/>
          </a:xfrm>
          <a:prstGeom prst="rect">
            <a:avLst/>
          </a:prstGeom>
        </p:spPr>
      </p:pic>
      <p:pic>
        <p:nvPicPr>
          <p:cNvPr id="12" name="Obrázok 11">
            <a:extLst>
              <a:ext uri="{FF2B5EF4-FFF2-40B4-BE49-F238E27FC236}">
                <a16:creationId xmlns:a16="http://schemas.microsoft.com/office/drawing/2014/main" id="{40E6B269-67D4-2674-2948-ACA6CF902748}"/>
              </a:ext>
            </a:extLst>
          </p:cNvPr>
          <p:cNvPicPr>
            <a:picLocks noChangeAspect="1"/>
          </p:cNvPicPr>
          <p:nvPr/>
        </p:nvPicPr>
        <p:blipFill>
          <a:blip r:embed="rId3"/>
          <a:stretch>
            <a:fillRect/>
          </a:stretch>
        </p:blipFill>
        <p:spPr>
          <a:xfrm>
            <a:off x="3923474" y="4094356"/>
            <a:ext cx="1886309" cy="78054"/>
          </a:xfrm>
          <a:prstGeom prst="rect">
            <a:avLst/>
          </a:prstGeom>
        </p:spPr>
      </p:pic>
      <p:sp>
        <p:nvSpPr>
          <p:cNvPr id="13" name="BlokTextu 12">
            <a:extLst>
              <a:ext uri="{FF2B5EF4-FFF2-40B4-BE49-F238E27FC236}">
                <a16:creationId xmlns:a16="http://schemas.microsoft.com/office/drawing/2014/main" id="{2A114B97-1841-FFA9-E1C0-11ED534D9539}"/>
              </a:ext>
            </a:extLst>
          </p:cNvPr>
          <p:cNvSpPr txBox="1"/>
          <p:nvPr/>
        </p:nvSpPr>
        <p:spPr>
          <a:xfrm>
            <a:off x="6096000" y="4095329"/>
            <a:ext cx="5496910" cy="369332"/>
          </a:xfrm>
          <a:prstGeom prst="rect">
            <a:avLst/>
          </a:prstGeom>
          <a:noFill/>
        </p:spPr>
        <p:txBody>
          <a:bodyPr wrap="square">
            <a:spAutoFit/>
          </a:bodyPr>
          <a:lstStyle/>
          <a:p>
            <a:r>
              <a:rPr lang="en-US" b="1" noProof="0" dirty="0">
                <a:effectLst/>
                <a:latin typeface="Poppins SemiBold" pitchFamily="2" charset="0"/>
                <a:cs typeface="Poppins SemiBold" pitchFamily="2" charset="0"/>
              </a:rPr>
              <a:t>Disassembly and detailed diagnostics</a:t>
            </a:r>
          </a:p>
        </p:txBody>
      </p:sp>
      <p:sp>
        <p:nvSpPr>
          <p:cNvPr id="14" name="BlokTextu 13">
            <a:extLst>
              <a:ext uri="{FF2B5EF4-FFF2-40B4-BE49-F238E27FC236}">
                <a16:creationId xmlns:a16="http://schemas.microsoft.com/office/drawing/2014/main" id="{CF1413AB-0450-D2D9-996C-BC45F6932E4B}"/>
              </a:ext>
            </a:extLst>
          </p:cNvPr>
          <p:cNvSpPr txBox="1"/>
          <p:nvPr/>
        </p:nvSpPr>
        <p:spPr>
          <a:xfrm>
            <a:off x="6096000" y="4532136"/>
            <a:ext cx="5053263" cy="1815882"/>
          </a:xfrm>
          <a:prstGeom prst="rect">
            <a:avLst/>
          </a:prstGeom>
          <a:noFill/>
        </p:spPr>
        <p:txBody>
          <a:bodyPr wrap="square">
            <a:spAutoFit/>
          </a:bodyPr>
          <a:lstStyle/>
          <a:p>
            <a:r>
              <a:rPr lang="en-US" sz="1600" noProof="0" dirty="0">
                <a:solidFill>
                  <a:srgbClr val="373937"/>
                </a:solidFill>
                <a:effectLst/>
                <a:latin typeface="Inter" panose="02000503000000020004" pitchFamily="2" charset="0"/>
              </a:rPr>
              <a:t>The wagon is disassembled into individual components, enabling a detailed inspection of each part. We utilize advanced diagnostic tools and methods to assess the condition of every component. This includes non-destructive testing, ultrasonic inspections, visual checks, and other specialized techniques.</a:t>
            </a:r>
          </a:p>
        </p:txBody>
      </p:sp>
      <p:sp>
        <p:nvSpPr>
          <p:cNvPr id="2" name="BlokTextu 1">
            <a:extLst>
              <a:ext uri="{FF2B5EF4-FFF2-40B4-BE49-F238E27FC236}">
                <a16:creationId xmlns:a16="http://schemas.microsoft.com/office/drawing/2014/main" id="{910DE64B-8164-587B-A6B7-B436A8ED5215}"/>
              </a:ext>
            </a:extLst>
          </p:cNvPr>
          <p:cNvSpPr txBox="1"/>
          <p:nvPr/>
        </p:nvSpPr>
        <p:spPr>
          <a:xfrm>
            <a:off x="849527" y="823907"/>
            <a:ext cx="2337499" cy="800219"/>
          </a:xfrm>
          <a:prstGeom prst="rect">
            <a:avLst/>
          </a:prstGeom>
          <a:noFill/>
        </p:spPr>
        <p:txBody>
          <a:bodyPr wrap="none" rtlCol="0">
            <a:spAutoFit/>
          </a:bodyPr>
          <a:lstStyle/>
          <a:p>
            <a:r>
              <a:rPr lang="en-US" sz="2300" b="1" noProof="0" dirty="0">
                <a:solidFill>
                  <a:srgbClr val="014100"/>
                </a:solidFill>
                <a:latin typeface="Poppins SemiBold" pitchFamily="2" charset="0"/>
                <a:cs typeface="Poppins SemiBold" pitchFamily="2" charset="0"/>
              </a:rPr>
              <a:t>Freight wagon</a:t>
            </a:r>
            <a:br>
              <a:rPr lang="en-US" sz="2300" b="1" noProof="0" dirty="0">
                <a:solidFill>
                  <a:srgbClr val="014100"/>
                </a:solidFill>
                <a:latin typeface="Poppins SemiBold" pitchFamily="2" charset="0"/>
                <a:cs typeface="Poppins SemiBold" pitchFamily="2" charset="0"/>
              </a:rPr>
            </a:br>
            <a:r>
              <a:rPr lang="en-US" sz="2300" b="1" noProof="0" dirty="0">
                <a:solidFill>
                  <a:srgbClr val="014100"/>
                </a:solidFill>
                <a:latin typeface="Poppins SemiBold" pitchFamily="2" charset="0"/>
                <a:cs typeface="Poppins SemiBold" pitchFamily="2" charset="0"/>
              </a:rPr>
              <a:t>revisions</a:t>
            </a:r>
          </a:p>
        </p:txBody>
      </p:sp>
      <p:pic>
        <p:nvPicPr>
          <p:cNvPr id="3" name="Obrázok 2">
            <a:extLst>
              <a:ext uri="{FF2B5EF4-FFF2-40B4-BE49-F238E27FC236}">
                <a16:creationId xmlns:a16="http://schemas.microsoft.com/office/drawing/2014/main" id="{1C473E45-B82B-97F2-5674-66FC35B0889A}"/>
              </a:ext>
            </a:extLst>
          </p:cNvPr>
          <p:cNvPicPr>
            <a:picLocks noChangeAspect="1"/>
          </p:cNvPicPr>
          <p:nvPr/>
        </p:nvPicPr>
        <p:blipFill>
          <a:blip r:embed="rId4"/>
          <a:stretch>
            <a:fillRect/>
          </a:stretch>
        </p:blipFill>
        <p:spPr>
          <a:xfrm>
            <a:off x="0" y="953335"/>
            <a:ext cx="647700" cy="177800"/>
          </a:xfrm>
          <a:prstGeom prst="rect">
            <a:avLst/>
          </a:prstGeom>
        </p:spPr>
      </p:pic>
    </p:spTree>
    <p:extLst>
      <p:ext uri="{BB962C8B-B14F-4D97-AF65-F5344CB8AC3E}">
        <p14:creationId xmlns:p14="http://schemas.microsoft.com/office/powerpoint/2010/main" val="167577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5800EE56-056F-D657-D79F-8CBCA1B10F7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23474" y="-1"/>
            <a:ext cx="1886309" cy="6858001"/>
          </a:xfrm>
          <a:prstGeom prst="rect">
            <a:avLst/>
          </a:prstGeom>
        </p:spPr>
      </p:pic>
      <p:sp>
        <p:nvSpPr>
          <p:cNvPr id="5" name="BlokTextu 4">
            <a:extLst>
              <a:ext uri="{FF2B5EF4-FFF2-40B4-BE49-F238E27FC236}">
                <a16:creationId xmlns:a16="http://schemas.microsoft.com/office/drawing/2014/main" id="{1BC34DF9-6E93-49FF-001D-34A4CA398628}"/>
              </a:ext>
            </a:extLst>
          </p:cNvPr>
          <p:cNvSpPr txBox="1"/>
          <p:nvPr/>
        </p:nvSpPr>
        <p:spPr>
          <a:xfrm>
            <a:off x="6096000" y="468431"/>
            <a:ext cx="5053263" cy="369332"/>
          </a:xfrm>
          <a:prstGeom prst="rect">
            <a:avLst/>
          </a:prstGeom>
          <a:noFill/>
        </p:spPr>
        <p:txBody>
          <a:bodyPr wrap="square">
            <a:spAutoFit/>
          </a:bodyPr>
          <a:lstStyle/>
          <a:p>
            <a:r>
              <a:rPr lang="en-US" b="1" noProof="0" dirty="0">
                <a:solidFill>
                  <a:srgbClr val="373937"/>
                </a:solidFill>
                <a:effectLst/>
                <a:latin typeface="Poppins SemiBold" pitchFamily="2" charset="0"/>
                <a:cs typeface="Poppins SemiBold" pitchFamily="2" charset="0"/>
              </a:rPr>
              <a:t>Repair and replacement of components</a:t>
            </a:r>
          </a:p>
        </p:txBody>
      </p:sp>
      <p:sp>
        <p:nvSpPr>
          <p:cNvPr id="6" name="BlokTextu 5">
            <a:extLst>
              <a:ext uri="{FF2B5EF4-FFF2-40B4-BE49-F238E27FC236}">
                <a16:creationId xmlns:a16="http://schemas.microsoft.com/office/drawing/2014/main" id="{42966C17-CD2C-2EA1-9F7A-FF5B749C12F5}"/>
              </a:ext>
            </a:extLst>
          </p:cNvPr>
          <p:cNvSpPr txBox="1"/>
          <p:nvPr/>
        </p:nvSpPr>
        <p:spPr>
          <a:xfrm>
            <a:off x="6096000" y="905238"/>
            <a:ext cx="5053263" cy="2062103"/>
          </a:xfrm>
          <a:prstGeom prst="rect">
            <a:avLst/>
          </a:prstGeom>
          <a:noFill/>
        </p:spPr>
        <p:txBody>
          <a:bodyPr wrap="square">
            <a:spAutoFit/>
          </a:bodyPr>
          <a:lstStyle/>
          <a:p>
            <a:r>
              <a:rPr lang="en-US" sz="1600" noProof="0" dirty="0">
                <a:solidFill>
                  <a:srgbClr val="373937"/>
                </a:solidFill>
                <a:effectLst/>
                <a:latin typeface="Inter" panose="02000503000000020004" pitchFamily="2" charset="0"/>
              </a:rPr>
              <a:t>After identifying damaged or worn parts, our experts perform the necessary repairs. This may include welding, grinding, reconditioning, and other specialized repairs, such as fixing couplers, brake components, weighing springs and leaf springs, or repairing bogies. If some parts cannot be repaired, they are replaced with new ones according to the manufacturer’s specifications.</a:t>
            </a:r>
          </a:p>
        </p:txBody>
      </p:sp>
      <p:sp>
        <p:nvSpPr>
          <p:cNvPr id="7" name="BlokTextu 6">
            <a:extLst>
              <a:ext uri="{FF2B5EF4-FFF2-40B4-BE49-F238E27FC236}">
                <a16:creationId xmlns:a16="http://schemas.microsoft.com/office/drawing/2014/main" id="{B9146612-EA5B-8D92-7F8C-A516D416B3CC}"/>
              </a:ext>
            </a:extLst>
          </p:cNvPr>
          <p:cNvSpPr txBox="1"/>
          <p:nvPr/>
        </p:nvSpPr>
        <p:spPr>
          <a:xfrm>
            <a:off x="6096000" y="3391935"/>
            <a:ext cx="4372939" cy="369332"/>
          </a:xfrm>
          <a:prstGeom prst="rect">
            <a:avLst/>
          </a:prstGeom>
          <a:noFill/>
        </p:spPr>
        <p:txBody>
          <a:bodyPr wrap="square">
            <a:spAutoFit/>
          </a:bodyPr>
          <a:lstStyle/>
          <a:p>
            <a:r>
              <a:rPr lang="en-US" b="1" noProof="0" dirty="0">
                <a:effectLst/>
                <a:latin typeface="Poppins SemiBold" pitchFamily="2" charset="0"/>
                <a:cs typeface="Poppins SemiBold" pitchFamily="2" charset="0"/>
              </a:rPr>
              <a:t>Assembly and finalization</a:t>
            </a:r>
          </a:p>
        </p:txBody>
      </p:sp>
      <p:sp>
        <p:nvSpPr>
          <p:cNvPr id="8" name="BlokTextu 7">
            <a:extLst>
              <a:ext uri="{FF2B5EF4-FFF2-40B4-BE49-F238E27FC236}">
                <a16:creationId xmlns:a16="http://schemas.microsoft.com/office/drawing/2014/main" id="{D8BAE839-32A4-A9FB-5D76-2B9388B71128}"/>
              </a:ext>
            </a:extLst>
          </p:cNvPr>
          <p:cNvSpPr txBox="1"/>
          <p:nvPr/>
        </p:nvSpPr>
        <p:spPr>
          <a:xfrm>
            <a:off x="6096000" y="3828742"/>
            <a:ext cx="5053263" cy="2554545"/>
          </a:xfrm>
          <a:prstGeom prst="rect">
            <a:avLst/>
          </a:prstGeom>
          <a:noFill/>
        </p:spPr>
        <p:txBody>
          <a:bodyPr wrap="square">
            <a:spAutoFit/>
          </a:bodyPr>
          <a:lstStyle/>
          <a:p>
            <a:r>
              <a:rPr lang="en-US" sz="1600" noProof="0" dirty="0">
                <a:solidFill>
                  <a:srgbClr val="373937"/>
                </a:solidFill>
                <a:effectLst/>
                <a:latin typeface="Inter" panose="02000503000000020004" pitchFamily="2" charset="0"/>
              </a:rPr>
              <a:t>After repairing and replacing components, all parts are reassembled. Our technicians ensure that all parts are properly installed, thoroughly inspected, and function flawlessly. The wagon undergoes surface treatment according to the technological procedure and is then fully assembled and sent for final inspection to ensure all repairs meet the highest standards. This includes checking the functionality of brakes, suspension, and other critical systems.</a:t>
            </a:r>
          </a:p>
        </p:txBody>
      </p:sp>
      <p:pic>
        <p:nvPicPr>
          <p:cNvPr id="9" name="Obrázok 8">
            <a:extLst>
              <a:ext uri="{FF2B5EF4-FFF2-40B4-BE49-F238E27FC236}">
                <a16:creationId xmlns:a16="http://schemas.microsoft.com/office/drawing/2014/main" id="{8D84C590-5C2E-EAF2-F942-081097422C7D}"/>
              </a:ext>
            </a:extLst>
          </p:cNvPr>
          <p:cNvPicPr>
            <a:picLocks noChangeAspect="1"/>
          </p:cNvPicPr>
          <p:nvPr/>
        </p:nvPicPr>
        <p:blipFill>
          <a:blip r:embed="rId3"/>
          <a:stretch>
            <a:fillRect/>
          </a:stretch>
        </p:blipFill>
        <p:spPr>
          <a:xfrm>
            <a:off x="3923474" y="468431"/>
            <a:ext cx="1886309" cy="78054"/>
          </a:xfrm>
          <a:prstGeom prst="rect">
            <a:avLst/>
          </a:prstGeom>
        </p:spPr>
      </p:pic>
      <p:pic>
        <p:nvPicPr>
          <p:cNvPr id="10" name="Obrázok 9">
            <a:extLst>
              <a:ext uri="{FF2B5EF4-FFF2-40B4-BE49-F238E27FC236}">
                <a16:creationId xmlns:a16="http://schemas.microsoft.com/office/drawing/2014/main" id="{85726F75-6804-A219-40A2-CD543FED8611}"/>
              </a:ext>
            </a:extLst>
          </p:cNvPr>
          <p:cNvPicPr>
            <a:picLocks noChangeAspect="1"/>
          </p:cNvPicPr>
          <p:nvPr/>
        </p:nvPicPr>
        <p:blipFill>
          <a:blip r:embed="rId3"/>
          <a:stretch>
            <a:fillRect/>
          </a:stretch>
        </p:blipFill>
        <p:spPr>
          <a:xfrm>
            <a:off x="3923474" y="3429000"/>
            <a:ext cx="1886309" cy="78054"/>
          </a:xfrm>
          <a:prstGeom prst="rect">
            <a:avLst/>
          </a:prstGeom>
        </p:spPr>
      </p:pic>
    </p:spTree>
    <p:extLst>
      <p:ext uri="{BB962C8B-B14F-4D97-AF65-F5344CB8AC3E}">
        <p14:creationId xmlns:p14="http://schemas.microsoft.com/office/powerpoint/2010/main" val="253678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B632-8D01-56D6-4345-2EA786CC325B}"/>
            </a:ext>
          </a:extLst>
        </p:cNvPr>
        <p:cNvGrpSpPr/>
        <p:nvPr/>
      </p:nvGrpSpPr>
      <p:grpSpPr>
        <a:xfrm>
          <a:off x="0" y="0"/>
          <a:ext cx="0" cy="0"/>
          <a:chOff x="0" y="0"/>
          <a:chExt cx="0" cy="0"/>
        </a:xfrm>
      </p:grpSpPr>
      <p:pic>
        <p:nvPicPr>
          <p:cNvPr id="4" name="Obrázok 3">
            <a:extLst>
              <a:ext uri="{FF2B5EF4-FFF2-40B4-BE49-F238E27FC236}">
                <a16:creationId xmlns:a16="http://schemas.microsoft.com/office/drawing/2014/main" id="{062F49D2-13A9-6156-347D-6AA4BE6559B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23474" y="-1"/>
            <a:ext cx="1886309" cy="3429001"/>
          </a:xfrm>
          <a:prstGeom prst="rect">
            <a:avLst/>
          </a:prstGeom>
        </p:spPr>
      </p:pic>
      <p:pic>
        <p:nvPicPr>
          <p:cNvPr id="9" name="Obrázok 8">
            <a:extLst>
              <a:ext uri="{FF2B5EF4-FFF2-40B4-BE49-F238E27FC236}">
                <a16:creationId xmlns:a16="http://schemas.microsoft.com/office/drawing/2014/main" id="{E418E11E-D27D-922E-5157-BE2C17C19F9B}"/>
              </a:ext>
            </a:extLst>
          </p:cNvPr>
          <p:cNvPicPr>
            <a:picLocks noChangeAspect="1"/>
          </p:cNvPicPr>
          <p:nvPr/>
        </p:nvPicPr>
        <p:blipFill>
          <a:blip r:embed="rId3"/>
          <a:stretch>
            <a:fillRect/>
          </a:stretch>
        </p:blipFill>
        <p:spPr>
          <a:xfrm>
            <a:off x="3923474" y="468431"/>
            <a:ext cx="1886309" cy="78054"/>
          </a:xfrm>
          <a:prstGeom prst="rect">
            <a:avLst/>
          </a:prstGeom>
        </p:spPr>
      </p:pic>
      <p:sp>
        <p:nvSpPr>
          <p:cNvPr id="11" name="BlokTextu 10">
            <a:extLst>
              <a:ext uri="{FF2B5EF4-FFF2-40B4-BE49-F238E27FC236}">
                <a16:creationId xmlns:a16="http://schemas.microsoft.com/office/drawing/2014/main" id="{59CC6152-1D3A-A8D3-FADE-4AA82EEB0444}"/>
              </a:ext>
            </a:extLst>
          </p:cNvPr>
          <p:cNvSpPr txBox="1"/>
          <p:nvPr/>
        </p:nvSpPr>
        <p:spPr>
          <a:xfrm>
            <a:off x="6096000" y="468431"/>
            <a:ext cx="4372939" cy="369332"/>
          </a:xfrm>
          <a:prstGeom prst="rect">
            <a:avLst/>
          </a:prstGeom>
          <a:noFill/>
        </p:spPr>
        <p:txBody>
          <a:bodyPr wrap="square">
            <a:spAutoFit/>
          </a:bodyPr>
          <a:lstStyle/>
          <a:p>
            <a:r>
              <a:rPr lang="en-US" b="1" noProof="0" dirty="0">
                <a:solidFill>
                  <a:srgbClr val="373937"/>
                </a:solidFill>
                <a:effectLst/>
                <a:latin typeface="Poppins" pitchFamily="2" charset="0"/>
              </a:rPr>
              <a:t>Final Review and Submission</a:t>
            </a:r>
            <a:endParaRPr lang="en-US" noProof="0" dirty="0">
              <a:solidFill>
                <a:srgbClr val="373937"/>
              </a:solidFill>
              <a:effectLst/>
              <a:latin typeface="Poppins SemiBold" pitchFamily="2" charset="0"/>
            </a:endParaRPr>
          </a:p>
        </p:txBody>
      </p:sp>
      <p:sp>
        <p:nvSpPr>
          <p:cNvPr id="12" name="BlokTextu 11">
            <a:extLst>
              <a:ext uri="{FF2B5EF4-FFF2-40B4-BE49-F238E27FC236}">
                <a16:creationId xmlns:a16="http://schemas.microsoft.com/office/drawing/2014/main" id="{45F7D300-F337-C48A-4D26-297FEEEB153F}"/>
              </a:ext>
            </a:extLst>
          </p:cNvPr>
          <p:cNvSpPr txBox="1"/>
          <p:nvPr/>
        </p:nvSpPr>
        <p:spPr>
          <a:xfrm>
            <a:off x="6096000" y="905238"/>
            <a:ext cx="5053263" cy="2800767"/>
          </a:xfrm>
          <a:prstGeom prst="rect">
            <a:avLst/>
          </a:prstGeom>
          <a:noFill/>
        </p:spPr>
        <p:txBody>
          <a:bodyPr wrap="square">
            <a:spAutoFit/>
          </a:bodyPr>
          <a:lstStyle/>
          <a:p>
            <a:r>
              <a:rPr lang="en-US" sz="1600" noProof="0" dirty="0">
                <a:solidFill>
                  <a:srgbClr val="373937"/>
                </a:solidFill>
                <a:effectLst/>
                <a:latin typeface="Inter" panose="02000503000000020004" pitchFamily="2" charset="0"/>
              </a:rPr>
              <a:t>Our technicians conduct a final inspection, which includes checking all completed work and verifying that all components function correctly. We prepare detailed documentation of all repairs and modifications, which is provided to the customer for their records.</a:t>
            </a:r>
          </a:p>
          <a:p>
            <a:r>
              <a:rPr lang="en-US" sz="1600" noProof="0" dirty="0">
                <a:solidFill>
                  <a:srgbClr val="373937"/>
                </a:solidFill>
                <a:effectLst/>
                <a:latin typeface="Inter" panose="02000503000000020004" pitchFamily="2" charset="0"/>
              </a:rPr>
              <a:t>After successfully completing all inspections, the wagon is ready for handover to the customer. We inform the customer about all the work performed and provide recommendations for future maintenance.</a:t>
            </a:r>
          </a:p>
        </p:txBody>
      </p:sp>
    </p:spTree>
    <p:extLst>
      <p:ext uri="{BB962C8B-B14F-4D97-AF65-F5344CB8AC3E}">
        <p14:creationId xmlns:p14="http://schemas.microsoft.com/office/powerpoint/2010/main" val="304501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ok 16">
            <a:extLst>
              <a:ext uri="{FF2B5EF4-FFF2-40B4-BE49-F238E27FC236}">
                <a16:creationId xmlns:a16="http://schemas.microsoft.com/office/drawing/2014/main" id="{14F785C5-F818-3D7C-40FE-FB7FD5DC4BA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889" y="293016"/>
            <a:ext cx="3410425" cy="6275184"/>
          </a:xfrm>
          <a:prstGeom prst="rect">
            <a:avLst/>
          </a:prstGeom>
        </p:spPr>
      </p:pic>
      <p:pic>
        <p:nvPicPr>
          <p:cNvPr id="5" name="Obrázok 4">
            <a:extLst>
              <a:ext uri="{FF2B5EF4-FFF2-40B4-BE49-F238E27FC236}">
                <a16:creationId xmlns:a16="http://schemas.microsoft.com/office/drawing/2014/main" id="{62B8F008-EBBA-3BED-23CD-693084C0CFE8}"/>
              </a:ext>
            </a:extLst>
          </p:cNvPr>
          <p:cNvPicPr>
            <a:picLocks noChangeAspect="1"/>
          </p:cNvPicPr>
          <p:nvPr/>
        </p:nvPicPr>
        <p:blipFill>
          <a:blip r:embed="rId3"/>
          <a:stretch>
            <a:fillRect/>
          </a:stretch>
        </p:blipFill>
        <p:spPr>
          <a:xfrm>
            <a:off x="4225160" y="293016"/>
            <a:ext cx="7694943" cy="1156464"/>
          </a:xfrm>
          <a:prstGeom prst="rect">
            <a:avLst/>
          </a:prstGeom>
        </p:spPr>
      </p:pic>
      <p:pic>
        <p:nvPicPr>
          <p:cNvPr id="8" name="Obrázok 7">
            <a:extLst>
              <a:ext uri="{FF2B5EF4-FFF2-40B4-BE49-F238E27FC236}">
                <a16:creationId xmlns:a16="http://schemas.microsoft.com/office/drawing/2014/main" id="{8AEA0054-D4B1-89CF-0240-CA17851F11C2}"/>
              </a:ext>
            </a:extLst>
          </p:cNvPr>
          <p:cNvPicPr>
            <a:picLocks noChangeAspect="1"/>
          </p:cNvPicPr>
          <p:nvPr/>
        </p:nvPicPr>
        <p:blipFill>
          <a:blip r:embed="rId4"/>
          <a:stretch>
            <a:fillRect/>
          </a:stretch>
        </p:blipFill>
        <p:spPr>
          <a:xfrm>
            <a:off x="4225155" y="1572696"/>
            <a:ext cx="7694950" cy="1156464"/>
          </a:xfrm>
          <a:prstGeom prst="rect">
            <a:avLst/>
          </a:prstGeom>
        </p:spPr>
      </p:pic>
      <p:pic>
        <p:nvPicPr>
          <p:cNvPr id="9" name="Obrázok 8">
            <a:extLst>
              <a:ext uri="{FF2B5EF4-FFF2-40B4-BE49-F238E27FC236}">
                <a16:creationId xmlns:a16="http://schemas.microsoft.com/office/drawing/2014/main" id="{92B535A7-0399-41D7-C285-EC545CB6D7D6}"/>
              </a:ext>
            </a:extLst>
          </p:cNvPr>
          <p:cNvPicPr>
            <a:picLocks noChangeAspect="1"/>
          </p:cNvPicPr>
          <p:nvPr/>
        </p:nvPicPr>
        <p:blipFill>
          <a:blip r:embed="rId5"/>
          <a:stretch>
            <a:fillRect/>
          </a:stretch>
        </p:blipFill>
        <p:spPr>
          <a:xfrm>
            <a:off x="4225155" y="2852376"/>
            <a:ext cx="7694950" cy="1156464"/>
          </a:xfrm>
          <a:prstGeom prst="rect">
            <a:avLst/>
          </a:prstGeom>
        </p:spPr>
      </p:pic>
      <p:pic>
        <p:nvPicPr>
          <p:cNvPr id="10" name="Obrázok 9">
            <a:extLst>
              <a:ext uri="{FF2B5EF4-FFF2-40B4-BE49-F238E27FC236}">
                <a16:creationId xmlns:a16="http://schemas.microsoft.com/office/drawing/2014/main" id="{E6F5485F-E8C1-C7CA-AC94-4C92001695CA}"/>
              </a:ext>
            </a:extLst>
          </p:cNvPr>
          <p:cNvPicPr>
            <a:picLocks noChangeAspect="1"/>
          </p:cNvPicPr>
          <p:nvPr/>
        </p:nvPicPr>
        <p:blipFill>
          <a:blip r:embed="rId6"/>
          <a:stretch>
            <a:fillRect/>
          </a:stretch>
        </p:blipFill>
        <p:spPr>
          <a:xfrm>
            <a:off x="4225153" y="4132056"/>
            <a:ext cx="7694950" cy="1156464"/>
          </a:xfrm>
          <a:prstGeom prst="rect">
            <a:avLst/>
          </a:prstGeom>
        </p:spPr>
      </p:pic>
      <p:pic>
        <p:nvPicPr>
          <p:cNvPr id="11" name="Obrázok 10">
            <a:extLst>
              <a:ext uri="{FF2B5EF4-FFF2-40B4-BE49-F238E27FC236}">
                <a16:creationId xmlns:a16="http://schemas.microsoft.com/office/drawing/2014/main" id="{1910DCE4-D9D3-D895-5AE5-99010133D0D1}"/>
              </a:ext>
            </a:extLst>
          </p:cNvPr>
          <p:cNvPicPr>
            <a:picLocks noChangeAspect="1"/>
          </p:cNvPicPr>
          <p:nvPr/>
        </p:nvPicPr>
        <p:blipFill>
          <a:blip r:embed="rId7"/>
          <a:stretch>
            <a:fillRect/>
          </a:stretch>
        </p:blipFill>
        <p:spPr>
          <a:xfrm>
            <a:off x="4225153" y="5411736"/>
            <a:ext cx="7694950" cy="1156464"/>
          </a:xfrm>
          <a:prstGeom prst="rect">
            <a:avLst/>
          </a:prstGeom>
        </p:spPr>
      </p:pic>
      <p:sp>
        <p:nvSpPr>
          <p:cNvPr id="2" name="BlokTextu 1">
            <a:extLst>
              <a:ext uri="{FF2B5EF4-FFF2-40B4-BE49-F238E27FC236}">
                <a16:creationId xmlns:a16="http://schemas.microsoft.com/office/drawing/2014/main" id="{DDCBFAF6-73A6-9093-804B-7A29D05D2F71}"/>
              </a:ext>
            </a:extLst>
          </p:cNvPr>
          <p:cNvSpPr txBox="1"/>
          <p:nvPr/>
        </p:nvSpPr>
        <p:spPr>
          <a:xfrm>
            <a:off x="4378212" y="489360"/>
            <a:ext cx="1822935" cy="446276"/>
          </a:xfrm>
          <a:prstGeom prst="rect">
            <a:avLst/>
          </a:prstGeom>
          <a:noFill/>
        </p:spPr>
        <p:txBody>
          <a:bodyPr wrap="none" rtlCol="0">
            <a:spAutoFit/>
          </a:bodyPr>
          <a:lstStyle/>
          <a:p>
            <a:r>
              <a:rPr lang="en-US" sz="2300" b="1" noProof="0" dirty="0">
                <a:solidFill>
                  <a:srgbClr val="FFE0E1"/>
                </a:solidFill>
                <a:latin typeface="Poppins SemiBold" pitchFamily="2" charset="0"/>
                <a:cs typeface="Poppins SemiBold" pitchFamily="2" charset="0"/>
              </a:rPr>
              <a:t>Production</a:t>
            </a:r>
          </a:p>
        </p:txBody>
      </p:sp>
      <p:sp>
        <p:nvSpPr>
          <p:cNvPr id="3" name="BlokTextu 2">
            <a:extLst>
              <a:ext uri="{FF2B5EF4-FFF2-40B4-BE49-F238E27FC236}">
                <a16:creationId xmlns:a16="http://schemas.microsoft.com/office/drawing/2014/main" id="{EDFE1BAD-0E4F-D1A5-DB24-06BD89770707}"/>
              </a:ext>
            </a:extLst>
          </p:cNvPr>
          <p:cNvSpPr txBox="1"/>
          <p:nvPr/>
        </p:nvSpPr>
        <p:spPr>
          <a:xfrm>
            <a:off x="4378212" y="1769040"/>
            <a:ext cx="2472152" cy="446276"/>
          </a:xfrm>
          <a:prstGeom prst="rect">
            <a:avLst/>
          </a:prstGeom>
          <a:noFill/>
        </p:spPr>
        <p:txBody>
          <a:bodyPr wrap="none" rtlCol="0">
            <a:spAutoFit/>
          </a:bodyPr>
          <a:lstStyle/>
          <a:p>
            <a:r>
              <a:rPr lang="en-US" sz="2300" b="1" noProof="0" dirty="0">
                <a:solidFill>
                  <a:srgbClr val="F1E1FF"/>
                </a:solidFill>
                <a:latin typeface="Poppins SemiBold" pitchFamily="2" charset="0"/>
                <a:cs typeface="Poppins SemiBold" pitchFamily="2" charset="0"/>
              </a:rPr>
              <a:t>On-site service</a:t>
            </a:r>
          </a:p>
        </p:txBody>
      </p:sp>
      <p:sp>
        <p:nvSpPr>
          <p:cNvPr id="4" name="BlokTextu 3">
            <a:extLst>
              <a:ext uri="{FF2B5EF4-FFF2-40B4-BE49-F238E27FC236}">
                <a16:creationId xmlns:a16="http://schemas.microsoft.com/office/drawing/2014/main" id="{C53130C1-0AF4-35AE-0CFD-2A755594A0F6}"/>
              </a:ext>
            </a:extLst>
          </p:cNvPr>
          <p:cNvSpPr txBox="1"/>
          <p:nvPr/>
        </p:nvSpPr>
        <p:spPr>
          <a:xfrm>
            <a:off x="4378212" y="3068444"/>
            <a:ext cx="2659702" cy="800219"/>
          </a:xfrm>
          <a:prstGeom prst="rect">
            <a:avLst/>
          </a:prstGeom>
          <a:noFill/>
        </p:spPr>
        <p:txBody>
          <a:bodyPr wrap="none" rtlCol="0">
            <a:spAutoFit/>
          </a:bodyPr>
          <a:lstStyle/>
          <a:p>
            <a:r>
              <a:rPr lang="en-US" sz="2300" b="1" noProof="0" dirty="0">
                <a:solidFill>
                  <a:srgbClr val="DEE7FF"/>
                </a:solidFill>
                <a:latin typeface="Poppins SemiBold" pitchFamily="2" charset="0"/>
                <a:cs typeface="Poppins SemiBold" pitchFamily="2" charset="0"/>
              </a:rPr>
              <a:t>Non-destructive</a:t>
            </a:r>
          </a:p>
          <a:p>
            <a:r>
              <a:rPr lang="en-US" sz="2300" b="1" noProof="0" dirty="0">
                <a:solidFill>
                  <a:srgbClr val="DEE7FF"/>
                </a:solidFill>
                <a:latin typeface="Poppins SemiBold" pitchFamily="2" charset="0"/>
                <a:cs typeface="Poppins SemiBold" pitchFamily="2" charset="0"/>
              </a:rPr>
              <a:t>testing</a:t>
            </a:r>
          </a:p>
        </p:txBody>
      </p:sp>
      <p:sp>
        <p:nvSpPr>
          <p:cNvPr id="6" name="BlokTextu 5">
            <a:extLst>
              <a:ext uri="{FF2B5EF4-FFF2-40B4-BE49-F238E27FC236}">
                <a16:creationId xmlns:a16="http://schemas.microsoft.com/office/drawing/2014/main" id="{76B0A92A-82C2-C2D4-02A6-4E6908C1183C}"/>
              </a:ext>
            </a:extLst>
          </p:cNvPr>
          <p:cNvSpPr txBox="1"/>
          <p:nvPr/>
        </p:nvSpPr>
        <p:spPr>
          <a:xfrm>
            <a:off x="4378212" y="4334750"/>
            <a:ext cx="1367682" cy="446276"/>
          </a:xfrm>
          <a:prstGeom prst="rect">
            <a:avLst/>
          </a:prstGeom>
          <a:noFill/>
        </p:spPr>
        <p:txBody>
          <a:bodyPr wrap="none" rtlCol="0">
            <a:spAutoFit/>
          </a:bodyPr>
          <a:lstStyle/>
          <a:p>
            <a:r>
              <a:rPr lang="en-US" sz="2300" b="1" noProof="0" dirty="0">
                <a:solidFill>
                  <a:srgbClr val="DEFFFF"/>
                </a:solidFill>
                <a:latin typeface="Poppins SemiBold" pitchFamily="2" charset="0"/>
                <a:cs typeface="Poppins SemiBold" pitchFamily="2" charset="0"/>
              </a:rPr>
              <a:t>Storage</a:t>
            </a:r>
          </a:p>
        </p:txBody>
      </p:sp>
      <p:sp>
        <p:nvSpPr>
          <p:cNvPr id="16" name="BlokTextu 15">
            <a:extLst>
              <a:ext uri="{FF2B5EF4-FFF2-40B4-BE49-F238E27FC236}">
                <a16:creationId xmlns:a16="http://schemas.microsoft.com/office/drawing/2014/main" id="{84C90BD4-A199-40EE-EFDE-781EEA5DEBFB}"/>
              </a:ext>
            </a:extLst>
          </p:cNvPr>
          <p:cNvSpPr txBox="1"/>
          <p:nvPr/>
        </p:nvSpPr>
        <p:spPr>
          <a:xfrm>
            <a:off x="4378212" y="5648150"/>
            <a:ext cx="1600118" cy="446276"/>
          </a:xfrm>
          <a:prstGeom prst="rect">
            <a:avLst/>
          </a:prstGeom>
          <a:noFill/>
        </p:spPr>
        <p:txBody>
          <a:bodyPr wrap="none" rtlCol="0">
            <a:spAutoFit/>
          </a:bodyPr>
          <a:lstStyle/>
          <a:p>
            <a:r>
              <a:rPr lang="en-US" sz="2300" b="1" noProof="0" dirty="0">
                <a:solidFill>
                  <a:srgbClr val="E2FFE2"/>
                </a:solidFill>
                <a:latin typeface="Poppins SemiBold" pitchFamily="2" charset="0"/>
                <a:cs typeface="Poppins SemiBold" pitchFamily="2" charset="0"/>
              </a:rPr>
              <a:t>Revisions</a:t>
            </a:r>
          </a:p>
        </p:txBody>
      </p:sp>
    </p:spTree>
    <p:extLst>
      <p:ext uri="{BB962C8B-B14F-4D97-AF65-F5344CB8AC3E}">
        <p14:creationId xmlns:p14="http://schemas.microsoft.com/office/powerpoint/2010/main" val="471998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15C1-A23E-477F-FA9B-DEC267AFD44A}"/>
            </a:ext>
          </a:extLst>
        </p:cNvPr>
        <p:cNvGrpSpPr/>
        <p:nvPr/>
      </p:nvGrpSpPr>
      <p:grpSpPr>
        <a:xfrm>
          <a:off x="0" y="0"/>
          <a:ext cx="0" cy="0"/>
          <a:chOff x="0" y="0"/>
          <a:chExt cx="0" cy="0"/>
        </a:xfrm>
      </p:grpSpPr>
      <p:sp>
        <p:nvSpPr>
          <p:cNvPr id="10" name="BlokTextu 9">
            <a:extLst>
              <a:ext uri="{FF2B5EF4-FFF2-40B4-BE49-F238E27FC236}">
                <a16:creationId xmlns:a16="http://schemas.microsoft.com/office/drawing/2014/main" id="{965C9D8E-8E5C-0D82-46A2-8BD5785EF14C}"/>
              </a:ext>
            </a:extLst>
          </p:cNvPr>
          <p:cNvSpPr txBox="1"/>
          <p:nvPr/>
        </p:nvSpPr>
        <p:spPr>
          <a:xfrm>
            <a:off x="849527" y="1929912"/>
            <a:ext cx="5053263" cy="1323439"/>
          </a:xfrm>
          <a:prstGeom prst="rect">
            <a:avLst/>
          </a:prstGeom>
          <a:noFill/>
        </p:spPr>
        <p:txBody>
          <a:bodyPr wrap="square">
            <a:spAutoFit/>
          </a:bodyPr>
          <a:lstStyle/>
          <a:p>
            <a:r>
              <a:rPr lang="en-US" sz="1600" noProof="0" dirty="0">
                <a:solidFill>
                  <a:srgbClr val="373937"/>
                </a:solidFill>
                <a:effectLst/>
                <a:latin typeface="Inter" panose="02000503000000020004" pitchFamily="2" charset="0"/>
              </a:rPr>
              <a:t>LOKO TRANS Slovakia specializes in the maintenance and repair of tank freight wagons used for transporting mineral oils and their derivatives. Thanks to modern technologies, a skilled team, and certified processes, we ensure the highest quality, safety, and reliability of your wagons.</a:t>
            </a:r>
          </a:p>
        </p:txBody>
      </p:sp>
      <p:sp>
        <p:nvSpPr>
          <p:cNvPr id="14" name="BlokTextu 13">
            <a:extLst>
              <a:ext uri="{FF2B5EF4-FFF2-40B4-BE49-F238E27FC236}">
                <a16:creationId xmlns:a16="http://schemas.microsoft.com/office/drawing/2014/main" id="{DA4DFFB1-469E-1530-A130-DCC4836F717C}"/>
              </a:ext>
            </a:extLst>
          </p:cNvPr>
          <p:cNvSpPr txBox="1"/>
          <p:nvPr/>
        </p:nvSpPr>
        <p:spPr>
          <a:xfrm>
            <a:off x="849527" y="3604650"/>
            <a:ext cx="5053263" cy="1569660"/>
          </a:xfrm>
          <a:prstGeom prst="rect">
            <a:avLst/>
          </a:prstGeom>
          <a:noFill/>
        </p:spPr>
        <p:txBody>
          <a:bodyPr wrap="square">
            <a:spAutoFit/>
          </a:bodyPr>
          <a:lstStyle/>
          <a:p>
            <a:pPr marL="285750" indent="-285750">
              <a:buFont typeface="Arial" panose="020B0604020202020204" pitchFamily="34" charset="0"/>
              <a:buChar char="•"/>
            </a:pPr>
            <a:r>
              <a:rPr lang="en-US" sz="1600" noProof="0" dirty="0">
                <a:solidFill>
                  <a:srgbClr val="373937"/>
                </a:solidFill>
                <a:effectLst/>
                <a:latin typeface="Inter" panose="02000503000000020004" pitchFamily="2" charset="0"/>
              </a:rPr>
              <a:t>Repairs and restoration of inscriptions on tank wagons.</a:t>
            </a:r>
          </a:p>
          <a:p>
            <a:pPr marL="285750" indent="-285750">
              <a:buFont typeface="Arial" panose="020B0604020202020204" pitchFamily="34" charset="0"/>
              <a:buChar char="•"/>
            </a:pPr>
            <a:r>
              <a:rPr lang="en-US" sz="1600" noProof="0" dirty="0">
                <a:solidFill>
                  <a:srgbClr val="373937"/>
                </a:solidFill>
                <a:effectLst/>
                <a:latin typeface="Inter" panose="02000503000000020004" pitchFamily="2" charset="0"/>
              </a:rPr>
              <a:t>Provision of spare parts and materials necessary for repairs.</a:t>
            </a:r>
          </a:p>
          <a:p>
            <a:pPr marL="285750" indent="-285750">
              <a:buFont typeface="Arial" panose="020B0604020202020204" pitchFamily="34" charset="0"/>
              <a:buChar char="•"/>
            </a:pPr>
            <a:r>
              <a:rPr lang="en-US" sz="1600" noProof="0" dirty="0">
                <a:solidFill>
                  <a:srgbClr val="373937"/>
                </a:solidFill>
                <a:effectLst/>
                <a:latin typeface="Inter" panose="02000503000000020004" pitchFamily="2" charset="0"/>
              </a:rPr>
              <a:t>Periodic inspections and pressure tests in compliance with applicable regulations.</a:t>
            </a:r>
          </a:p>
        </p:txBody>
      </p:sp>
      <p:sp>
        <p:nvSpPr>
          <p:cNvPr id="2" name="BlokTextu 1">
            <a:extLst>
              <a:ext uri="{FF2B5EF4-FFF2-40B4-BE49-F238E27FC236}">
                <a16:creationId xmlns:a16="http://schemas.microsoft.com/office/drawing/2014/main" id="{DF17ED32-48B3-D34F-22AC-416DB556BB0F}"/>
              </a:ext>
            </a:extLst>
          </p:cNvPr>
          <p:cNvSpPr txBox="1"/>
          <p:nvPr/>
        </p:nvSpPr>
        <p:spPr>
          <a:xfrm>
            <a:off x="849527" y="823907"/>
            <a:ext cx="3886000" cy="800219"/>
          </a:xfrm>
          <a:prstGeom prst="rect">
            <a:avLst/>
          </a:prstGeom>
          <a:noFill/>
        </p:spPr>
        <p:txBody>
          <a:bodyPr wrap="none" rtlCol="0">
            <a:spAutoFit/>
          </a:bodyPr>
          <a:lstStyle/>
          <a:p>
            <a:r>
              <a:rPr lang="en-US" sz="2300" b="1" noProof="0" dirty="0">
                <a:solidFill>
                  <a:srgbClr val="014100"/>
                </a:solidFill>
                <a:latin typeface="Poppins SemiBold" pitchFamily="2" charset="0"/>
                <a:cs typeface="Poppins SemiBold" pitchFamily="2" charset="0"/>
              </a:rPr>
              <a:t>Maintenance and Repair</a:t>
            </a:r>
          </a:p>
          <a:p>
            <a:r>
              <a:rPr lang="en-US" sz="2300" b="1" noProof="0" dirty="0">
                <a:solidFill>
                  <a:srgbClr val="014100"/>
                </a:solidFill>
                <a:latin typeface="Poppins SemiBold" pitchFamily="2" charset="0"/>
                <a:cs typeface="Poppins SemiBold" pitchFamily="2" charset="0"/>
              </a:rPr>
              <a:t>of Tank Wagons</a:t>
            </a:r>
          </a:p>
        </p:txBody>
      </p:sp>
      <p:pic>
        <p:nvPicPr>
          <p:cNvPr id="5" name="Obrázok 4">
            <a:extLst>
              <a:ext uri="{FF2B5EF4-FFF2-40B4-BE49-F238E27FC236}">
                <a16:creationId xmlns:a16="http://schemas.microsoft.com/office/drawing/2014/main" id="{8BD37A5A-0E48-B587-7ED5-FC28EA0B51F8}"/>
              </a:ext>
            </a:extLst>
          </p:cNvPr>
          <p:cNvPicPr>
            <a:picLocks noChangeAspect="1"/>
          </p:cNvPicPr>
          <p:nvPr/>
        </p:nvPicPr>
        <p:blipFill>
          <a:blip r:embed="rId2"/>
          <a:srcRect l="27607"/>
          <a:stretch/>
        </p:blipFill>
        <p:spPr>
          <a:xfrm>
            <a:off x="6752316" y="0"/>
            <a:ext cx="5439683" cy="6858000"/>
          </a:xfrm>
          <a:prstGeom prst="rect">
            <a:avLst/>
          </a:prstGeom>
        </p:spPr>
      </p:pic>
      <p:pic>
        <p:nvPicPr>
          <p:cNvPr id="3" name="Obrázok 2">
            <a:extLst>
              <a:ext uri="{FF2B5EF4-FFF2-40B4-BE49-F238E27FC236}">
                <a16:creationId xmlns:a16="http://schemas.microsoft.com/office/drawing/2014/main" id="{A9316188-1197-5854-B4F5-30B9FC247F98}"/>
              </a:ext>
            </a:extLst>
          </p:cNvPr>
          <p:cNvPicPr>
            <a:picLocks noChangeAspect="1"/>
          </p:cNvPicPr>
          <p:nvPr/>
        </p:nvPicPr>
        <p:blipFill>
          <a:blip r:embed="rId3"/>
          <a:stretch>
            <a:fillRect/>
          </a:stretch>
        </p:blipFill>
        <p:spPr>
          <a:xfrm>
            <a:off x="0" y="953335"/>
            <a:ext cx="647700" cy="177800"/>
          </a:xfrm>
          <a:prstGeom prst="rect">
            <a:avLst/>
          </a:prstGeom>
        </p:spPr>
      </p:pic>
    </p:spTree>
    <p:extLst>
      <p:ext uri="{BB962C8B-B14F-4D97-AF65-F5344CB8AC3E}">
        <p14:creationId xmlns:p14="http://schemas.microsoft.com/office/powerpoint/2010/main" val="211511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CF58F-E6F6-B9F8-F2AC-D85C93A1B493}"/>
            </a:ext>
          </a:extLst>
        </p:cNvPr>
        <p:cNvGrpSpPr/>
        <p:nvPr/>
      </p:nvGrpSpPr>
      <p:grpSpPr>
        <a:xfrm>
          <a:off x="0" y="0"/>
          <a:ext cx="0" cy="0"/>
          <a:chOff x="0" y="0"/>
          <a:chExt cx="0" cy="0"/>
        </a:xfrm>
      </p:grpSpPr>
      <p:pic>
        <p:nvPicPr>
          <p:cNvPr id="9" name="Obrázok 8">
            <a:extLst>
              <a:ext uri="{FF2B5EF4-FFF2-40B4-BE49-F238E27FC236}">
                <a16:creationId xmlns:a16="http://schemas.microsoft.com/office/drawing/2014/main" id="{CDEEBB31-0729-9BAF-C0FC-B6214D6C8BF9}"/>
              </a:ext>
            </a:extLst>
          </p:cNvPr>
          <p:cNvPicPr>
            <a:picLocks noChangeAspect="1"/>
          </p:cNvPicPr>
          <p:nvPr/>
        </p:nvPicPr>
        <p:blipFill>
          <a:blip r:embed="rId3"/>
          <a:stretch>
            <a:fillRect/>
          </a:stretch>
        </p:blipFill>
        <p:spPr>
          <a:xfrm>
            <a:off x="-1" y="0"/>
            <a:ext cx="8001001" cy="6857999"/>
          </a:xfrm>
          <a:prstGeom prst="rect">
            <a:avLst/>
          </a:prstGeom>
          <a:ln w="12700">
            <a:noFill/>
          </a:ln>
        </p:spPr>
      </p:pic>
      <p:sp>
        <p:nvSpPr>
          <p:cNvPr id="14" name="BlokTextu 13">
            <a:extLst>
              <a:ext uri="{FF2B5EF4-FFF2-40B4-BE49-F238E27FC236}">
                <a16:creationId xmlns:a16="http://schemas.microsoft.com/office/drawing/2014/main" id="{240EA221-3778-2AF6-A804-70B2FEB8146F}"/>
              </a:ext>
            </a:extLst>
          </p:cNvPr>
          <p:cNvSpPr txBox="1"/>
          <p:nvPr/>
        </p:nvSpPr>
        <p:spPr>
          <a:xfrm>
            <a:off x="849527" y="5223976"/>
            <a:ext cx="5168559" cy="1323439"/>
          </a:xfrm>
          <a:prstGeom prst="rect">
            <a:avLst/>
          </a:prstGeom>
          <a:noFill/>
        </p:spPr>
        <p:txBody>
          <a:bodyPr wrap="square">
            <a:spAutoFit/>
          </a:bodyPr>
          <a:lstStyle/>
          <a:p>
            <a:r>
              <a:rPr lang="en-US" sz="1600" b="1" noProof="0" dirty="0">
                <a:solidFill>
                  <a:schemeClr val="bg1"/>
                </a:solidFill>
                <a:effectLst/>
                <a:latin typeface="Inter" panose="02000503000000020004" pitchFamily="2" charset="0"/>
              </a:rPr>
              <a:t>Control Software</a:t>
            </a:r>
          </a:p>
          <a:p>
            <a:r>
              <a:rPr lang="en-US" sz="1600" noProof="0" dirty="0">
                <a:solidFill>
                  <a:schemeClr val="bg1"/>
                </a:solidFill>
                <a:effectLst/>
                <a:latin typeface="Inter" panose="02000503000000020004" pitchFamily="2" charset="0"/>
              </a:rPr>
              <a:t>•   Monitoring of current data</a:t>
            </a:r>
          </a:p>
          <a:p>
            <a:r>
              <a:rPr lang="en-US" sz="1600" noProof="0" dirty="0">
                <a:solidFill>
                  <a:schemeClr val="bg1"/>
                </a:solidFill>
                <a:effectLst/>
                <a:latin typeface="Inter" panose="02000503000000020004" pitchFamily="2" charset="0"/>
              </a:rPr>
              <a:t>•   Status display using light signals</a:t>
            </a:r>
          </a:p>
          <a:p>
            <a:r>
              <a:rPr lang="en-US" sz="1600" noProof="0" dirty="0">
                <a:solidFill>
                  <a:schemeClr val="bg1"/>
                </a:solidFill>
                <a:effectLst/>
                <a:latin typeface="Inter" panose="02000503000000020004" pitchFamily="2" charset="0"/>
              </a:rPr>
              <a:t>•   Adjustment of the volume of transferred media</a:t>
            </a:r>
          </a:p>
          <a:p>
            <a:r>
              <a:rPr lang="en-US" sz="1600" noProof="0" dirty="0">
                <a:solidFill>
                  <a:schemeClr val="bg1"/>
                </a:solidFill>
                <a:effectLst/>
                <a:latin typeface="Inter" panose="02000503000000020004" pitchFamily="2" charset="0"/>
              </a:rPr>
              <a:t>•   Remote two-hand control with fall protection</a:t>
            </a:r>
          </a:p>
        </p:txBody>
      </p:sp>
      <p:sp>
        <p:nvSpPr>
          <p:cNvPr id="6" name="BlokTextu 5">
            <a:extLst>
              <a:ext uri="{FF2B5EF4-FFF2-40B4-BE49-F238E27FC236}">
                <a16:creationId xmlns:a16="http://schemas.microsoft.com/office/drawing/2014/main" id="{C358EB09-F6F0-EA14-E079-D884E61DBC90}"/>
              </a:ext>
            </a:extLst>
          </p:cNvPr>
          <p:cNvSpPr txBox="1"/>
          <p:nvPr/>
        </p:nvSpPr>
        <p:spPr>
          <a:xfrm>
            <a:off x="849527" y="862640"/>
            <a:ext cx="6324995" cy="646331"/>
          </a:xfrm>
          <a:prstGeom prst="rect">
            <a:avLst/>
          </a:prstGeom>
          <a:noFill/>
        </p:spPr>
        <p:txBody>
          <a:bodyPr wrap="square">
            <a:spAutoFit/>
          </a:bodyPr>
          <a:lstStyle/>
          <a:p>
            <a:r>
              <a:rPr lang="en-US" b="1" noProof="0" dirty="0">
                <a:solidFill>
                  <a:schemeClr val="bg1"/>
                </a:solidFill>
                <a:effectLst/>
                <a:latin typeface="Poppins" pitchFamily="2" charset="0"/>
              </a:rPr>
              <a:t>Our facility is equipped with modern technologies to ensure high quality and efficiency in repairs.</a:t>
            </a:r>
            <a:endParaRPr lang="en-US" noProof="0" dirty="0">
              <a:solidFill>
                <a:schemeClr val="bg1"/>
              </a:solidFill>
              <a:effectLst/>
              <a:latin typeface="Poppins SemiBold" pitchFamily="2" charset="0"/>
            </a:endParaRPr>
          </a:p>
        </p:txBody>
      </p:sp>
      <p:sp>
        <p:nvSpPr>
          <p:cNvPr id="8" name="BlokTextu 7">
            <a:extLst>
              <a:ext uri="{FF2B5EF4-FFF2-40B4-BE49-F238E27FC236}">
                <a16:creationId xmlns:a16="http://schemas.microsoft.com/office/drawing/2014/main" id="{87CEAC19-472C-DCB5-4489-5C7CBA9D6434}"/>
              </a:ext>
            </a:extLst>
          </p:cNvPr>
          <p:cNvSpPr txBox="1"/>
          <p:nvPr/>
        </p:nvSpPr>
        <p:spPr>
          <a:xfrm>
            <a:off x="849527" y="1790522"/>
            <a:ext cx="6591500" cy="3293209"/>
          </a:xfrm>
          <a:prstGeom prst="rect">
            <a:avLst/>
          </a:prstGeom>
          <a:noFill/>
        </p:spPr>
        <p:txBody>
          <a:bodyPr wrap="square">
            <a:spAutoFit/>
          </a:bodyPr>
          <a:lstStyle/>
          <a:p>
            <a:r>
              <a:rPr lang="en-US" sz="1600" b="1" noProof="0" dirty="0">
                <a:solidFill>
                  <a:schemeClr val="bg1"/>
                </a:solidFill>
                <a:effectLst/>
                <a:latin typeface="Inter" panose="02000503000000020004" pitchFamily="2" charset="0"/>
              </a:rPr>
              <a:t>Transfer Unit with a capacity of 110 m³/h and multi-level protection</a:t>
            </a:r>
          </a:p>
          <a:p>
            <a:r>
              <a:rPr lang="en-US" sz="1600" noProof="0" dirty="0">
                <a:solidFill>
                  <a:schemeClr val="bg1"/>
                </a:solidFill>
                <a:effectLst/>
                <a:latin typeface="Inter" panose="02000503000000020004" pitchFamily="2" charset="0"/>
              </a:rPr>
              <a:t>The current volume of the testing medium is 95 m³, with plans to expand to 200 m³ to increase repair capacity.</a:t>
            </a:r>
            <a:br>
              <a:rPr lang="en-US" sz="1600" noProof="0" dirty="0">
                <a:solidFill>
                  <a:schemeClr val="bg1"/>
                </a:solidFill>
                <a:latin typeface="Inter" panose="02000503000000020004" pitchFamily="2" charset="0"/>
              </a:rPr>
            </a:br>
            <a:br>
              <a:rPr lang="en-US" sz="1600" noProof="0" dirty="0">
                <a:solidFill>
                  <a:schemeClr val="bg1"/>
                </a:solidFill>
                <a:latin typeface="Inter" panose="02000503000000020004" pitchFamily="2" charset="0"/>
              </a:rPr>
            </a:br>
            <a:r>
              <a:rPr lang="en-US" sz="1600" b="1" noProof="0" dirty="0">
                <a:solidFill>
                  <a:schemeClr val="bg1"/>
                </a:solidFill>
                <a:effectLst/>
                <a:latin typeface="Inter" panose="02000503000000020004" pitchFamily="2" charset="0"/>
              </a:rPr>
              <a:t>Vacuum-Pressure Testing Station</a:t>
            </a:r>
          </a:p>
          <a:p>
            <a:r>
              <a:rPr lang="en-US" sz="1600" noProof="0" dirty="0">
                <a:solidFill>
                  <a:schemeClr val="bg1"/>
                </a:solidFill>
                <a:effectLst/>
                <a:latin typeface="Inter" panose="02000503000000020004" pitchFamily="2" charset="0"/>
              </a:rPr>
              <a:t>Equipped with a control panel for measuring vacuum and pressure values before and after the repair of fittings and valves. The system provides automatic evaluation and generates electronic reports.</a:t>
            </a:r>
          </a:p>
          <a:p>
            <a:endParaRPr lang="en-US" sz="1600" noProof="0" dirty="0">
              <a:solidFill>
                <a:schemeClr val="bg1"/>
              </a:solidFill>
              <a:effectLst/>
              <a:latin typeface="Inter" panose="02000503000000020004" pitchFamily="2" charset="0"/>
            </a:endParaRPr>
          </a:p>
          <a:p>
            <a:r>
              <a:rPr lang="en-US" sz="1600" b="1" noProof="0" dirty="0">
                <a:solidFill>
                  <a:schemeClr val="bg1"/>
                </a:solidFill>
                <a:effectLst/>
                <a:latin typeface="Inter" panose="02000503000000020004" pitchFamily="2" charset="0"/>
              </a:rPr>
              <a:t>Compressed air source with a maximum pressure of 7 bar for performing leak tests.</a:t>
            </a:r>
          </a:p>
        </p:txBody>
      </p:sp>
      <p:pic>
        <p:nvPicPr>
          <p:cNvPr id="13" name="Obrázok 12">
            <a:extLst>
              <a:ext uri="{FF2B5EF4-FFF2-40B4-BE49-F238E27FC236}">
                <a16:creationId xmlns:a16="http://schemas.microsoft.com/office/drawing/2014/main" id="{14CF05B6-7DD0-B0A7-8BB0-44D2920D64F4}"/>
              </a:ext>
            </a:extLst>
          </p:cNvPr>
          <p:cNvPicPr>
            <a:picLocks noChangeAspect="1"/>
          </p:cNvPicPr>
          <p:nvPr/>
        </p:nvPicPr>
        <p:blipFill>
          <a:blip r:embed="rId4"/>
          <a:stretch>
            <a:fillRect/>
          </a:stretch>
        </p:blipFill>
        <p:spPr>
          <a:xfrm>
            <a:off x="0" y="953335"/>
            <a:ext cx="647700" cy="177800"/>
          </a:xfrm>
          <a:prstGeom prst="rect">
            <a:avLst/>
          </a:prstGeom>
        </p:spPr>
      </p:pic>
      <p:pic>
        <p:nvPicPr>
          <p:cNvPr id="2" name="Obrázok 1">
            <a:extLst>
              <a:ext uri="{FF2B5EF4-FFF2-40B4-BE49-F238E27FC236}">
                <a16:creationId xmlns:a16="http://schemas.microsoft.com/office/drawing/2014/main" id="{9FF493C3-CD38-3276-EE7B-0C4B87BD6A33}"/>
              </a:ext>
            </a:extLst>
          </p:cNvPr>
          <p:cNvPicPr>
            <a:picLocks noChangeAspect="1"/>
          </p:cNvPicPr>
          <p:nvPr/>
        </p:nvPicPr>
        <p:blipFill>
          <a:blip r:embed="rId5"/>
          <a:srcRect l="43419"/>
          <a:stretch/>
        </p:blipFill>
        <p:spPr>
          <a:xfrm>
            <a:off x="8001000" y="-1"/>
            <a:ext cx="4191000" cy="6858000"/>
          </a:xfrm>
          <a:prstGeom prst="rect">
            <a:avLst/>
          </a:prstGeom>
        </p:spPr>
      </p:pic>
    </p:spTree>
    <p:extLst>
      <p:ext uri="{BB962C8B-B14F-4D97-AF65-F5344CB8AC3E}">
        <p14:creationId xmlns:p14="http://schemas.microsoft.com/office/powerpoint/2010/main" val="3654315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75C0-6066-9878-5B6B-B60E7B3C5E11}"/>
            </a:ext>
          </a:extLst>
        </p:cNvPr>
        <p:cNvGrpSpPr/>
        <p:nvPr/>
      </p:nvGrpSpPr>
      <p:grpSpPr>
        <a:xfrm>
          <a:off x="0" y="0"/>
          <a:ext cx="0" cy="0"/>
          <a:chOff x="0" y="0"/>
          <a:chExt cx="0" cy="0"/>
        </a:xfrm>
      </p:grpSpPr>
      <p:pic>
        <p:nvPicPr>
          <p:cNvPr id="3" name="Obrázok 2">
            <a:extLst>
              <a:ext uri="{FF2B5EF4-FFF2-40B4-BE49-F238E27FC236}">
                <a16:creationId xmlns:a16="http://schemas.microsoft.com/office/drawing/2014/main" id="{765BDA3D-2448-DF61-F14C-D7F7688B5DB0}"/>
              </a:ext>
            </a:extLst>
          </p:cNvPr>
          <p:cNvPicPr>
            <a:picLocks noChangeAspect="1"/>
          </p:cNvPicPr>
          <p:nvPr/>
        </p:nvPicPr>
        <p:blipFill>
          <a:blip r:embed="rId2"/>
          <a:stretch>
            <a:fillRect/>
          </a:stretch>
        </p:blipFill>
        <p:spPr>
          <a:xfrm>
            <a:off x="0" y="4884"/>
            <a:ext cx="7311806" cy="6853116"/>
          </a:xfrm>
          <a:prstGeom prst="rect">
            <a:avLst/>
          </a:prstGeom>
        </p:spPr>
      </p:pic>
      <p:sp>
        <p:nvSpPr>
          <p:cNvPr id="6" name="BlokTextu 5">
            <a:extLst>
              <a:ext uri="{FF2B5EF4-FFF2-40B4-BE49-F238E27FC236}">
                <a16:creationId xmlns:a16="http://schemas.microsoft.com/office/drawing/2014/main" id="{C893BE6F-64DD-7ED4-B10D-271F98BDBC1B}"/>
              </a:ext>
            </a:extLst>
          </p:cNvPr>
          <p:cNvSpPr txBox="1"/>
          <p:nvPr/>
        </p:nvSpPr>
        <p:spPr>
          <a:xfrm>
            <a:off x="849527" y="862093"/>
            <a:ext cx="5480935" cy="646331"/>
          </a:xfrm>
          <a:prstGeom prst="rect">
            <a:avLst/>
          </a:prstGeom>
          <a:noFill/>
        </p:spPr>
        <p:txBody>
          <a:bodyPr wrap="square">
            <a:spAutoFit/>
          </a:bodyPr>
          <a:lstStyle/>
          <a:p>
            <a:r>
              <a:rPr lang="en-US" b="1" noProof="0" dirty="0">
                <a:effectLst/>
                <a:latin typeface="Poppins" pitchFamily="2" charset="0"/>
              </a:rPr>
              <a:t>We perform maintenance and repairs based on valid authorizations and certifications.</a:t>
            </a:r>
            <a:endParaRPr lang="en-US" noProof="0" dirty="0">
              <a:effectLst/>
              <a:latin typeface="Poppins SemiBold" pitchFamily="2" charset="0"/>
            </a:endParaRPr>
          </a:p>
        </p:txBody>
      </p:sp>
      <p:sp>
        <p:nvSpPr>
          <p:cNvPr id="8" name="BlokTextu 7">
            <a:extLst>
              <a:ext uri="{FF2B5EF4-FFF2-40B4-BE49-F238E27FC236}">
                <a16:creationId xmlns:a16="http://schemas.microsoft.com/office/drawing/2014/main" id="{E490F77D-55D3-5C71-A080-A29F70143B88}"/>
              </a:ext>
            </a:extLst>
          </p:cNvPr>
          <p:cNvSpPr txBox="1"/>
          <p:nvPr/>
        </p:nvSpPr>
        <p:spPr>
          <a:xfrm>
            <a:off x="849527" y="1955104"/>
            <a:ext cx="5480935" cy="3785652"/>
          </a:xfrm>
          <a:prstGeom prst="rect">
            <a:avLst/>
          </a:prstGeom>
          <a:noFill/>
        </p:spPr>
        <p:txBody>
          <a:bodyPr wrap="square">
            <a:spAutoFit/>
          </a:bodyPr>
          <a:lstStyle/>
          <a:p>
            <a:r>
              <a:rPr lang="en-US" sz="1600" noProof="0" dirty="0">
                <a:effectLst/>
                <a:latin typeface="Inter" panose="02000503000000020004" pitchFamily="2" charset="0"/>
              </a:rPr>
              <a:t>Certificate of Conformity for ECM F4 Maintenance Functions – also includes specialized wagons designed for the transport of hazardous goods.</a:t>
            </a:r>
          </a:p>
          <a:p>
            <a:endParaRPr lang="en-US" sz="1600" noProof="0" dirty="0">
              <a:effectLst/>
              <a:latin typeface="Inter" panose="02000503000000020004" pitchFamily="2" charset="0"/>
            </a:endParaRPr>
          </a:p>
          <a:p>
            <a:r>
              <a:rPr lang="en-US" sz="1600" noProof="0" dirty="0">
                <a:effectLst/>
                <a:latin typeface="Inter" panose="02000503000000020004" pitchFamily="2" charset="0"/>
              </a:rPr>
              <a:t>Authorization issued by the Transport Authority of the Slovak Republic for the assembly, repair, maintenance, reconstruction, inspection, and testing of specified pressure technical equipment.</a:t>
            </a:r>
          </a:p>
          <a:p>
            <a:endParaRPr lang="en-US" sz="1600" noProof="0" dirty="0">
              <a:effectLst/>
              <a:latin typeface="Inter" panose="02000503000000020004" pitchFamily="2" charset="0"/>
            </a:endParaRPr>
          </a:p>
          <a:p>
            <a:r>
              <a:rPr lang="en-US" sz="1600" noProof="0" dirty="0">
                <a:effectLst/>
                <a:latin typeface="Inter" panose="02000503000000020004" pitchFamily="2" charset="0"/>
              </a:rPr>
              <a:t>Certificate of Conformity according to EN 14025:2018 + AC:2020 and RID:2023, Chapter 6.8.2.1.23 for welding pressure vessels (black steel only) within the scope of WPQR.</a:t>
            </a:r>
          </a:p>
          <a:p>
            <a:endParaRPr lang="en-US" sz="1600" noProof="0" dirty="0">
              <a:effectLst/>
              <a:latin typeface="Inter" panose="02000503000000020004" pitchFamily="2" charset="0"/>
            </a:endParaRPr>
          </a:p>
          <a:p>
            <a:r>
              <a:rPr lang="en-US" sz="1600" noProof="0" dirty="0">
                <a:effectLst/>
                <a:latin typeface="Inter" panose="02000503000000020004" pitchFamily="2" charset="0"/>
              </a:rPr>
              <a:t>VPI Certificate for the maintenance of tank wagons used for transporting mineral oils and their derivatives.</a:t>
            </a:r>
          </a:p>
        </p:txBody>
      </p:sp>
      <p:pic>
        <p:nvPicPr>
          <p:cNvPr id="4" name="Obrázok 3">
            <a:extLst>
              <a:ext uri="{FF2B5EF4-FFF2-40B4-BE49-F238E27FC236}">
                <a16:creationId xmlns:a16="http://schemas.microsoft.com/office/drawing/2014/main" id="{4F3720E8-47D6-B946-FD2C-B727A2365CDB}"/>
              </a:ext>
            </a:extLst>
          </p:cNvPr>
          <p:cNvPicPr>
            <a:picLocks noChangeAspect="1"/>
          </p:cNvPicPr>
          <p:nvPr/>
        </p:nvPicPr>
        <p:blipFill>
          <a:blip r:embed="rId3"/>
          <a:stretch>
            <a:fillRect/>
          </a:stretch>
        </p:blipFill>
        <p:spPr>
          <a:xfrm>
            <a:off x="0" y="953335"/>
            <a:ext cx="647700" cy="177800"/>
          </a:xfrm>
          <a:prstGeom prst="rect">
            <a:avLst/>
          </a:prstGeom>
        </p:spPr>
      </p:pic>
      <p:pic>
        <p:nvPicPr>
          <p:cNvPr id="5" name="Obrázok 4">
            <a:extLst>
              <a:ext uri="{FF2B5EF4-FFF2-40B4-BE49-F238E27FC236}">
                <a16:creationId xmlns:a16="http://schemas.microsoft.com/office/drawing/2014/main" id="{76CD06AF-599A-1C4C-C351-D97991FD0F82}"/>
              </a:ext>
            </a:extLst>
          </p:cNvPr>
          <p:cNvPicPr>
            <a:picLocks noChangeAspect="1"/>
          </p:cNvPicPr>
          <p:nvPr/>
        </p:nvPicPr>
        <p:blipFill>
          <a:blip r:embed="rId4"/>
          <a:stretch>
            <a:fillRect/>
          </a:stretch>
        </p:blipFill>
        <p:spPr>
          <a:xfrm>
            <a:off x="7311805" y="0"/>
            <a:ext cx="4880195" cy="6858000"/>
          </a:xfrm>
          <a:prstGeom prst="rect">
            <a:avLst/>
          </a:prstGeom>
        </p:spPr>
      </p:pic>
    </p:spTree>
    <p:extLst>
      <p:ext uri="{BB962C8B-B14F-4D97-AF65-F5344CB8AC3E}">
        <p14:creationId xmlns:p14="http://schemas.microsoft.com/office/powerpoint/2010/main" val="3698054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a:extLst>
              <a:ext uri="{FF2B5EF4-FFF2-40B4-BE49-F238E27FC236}">
                <a16:creationId xmlns:a16="http://schemas.microsoft.com/office/drawing/2014/main" id="{E7573F5F-21B4-7504-5EA3-509C954E423F}"/>
              </a:ext>
            </a:extLst>
          </p:cNvPr>
          <p:cNvSpPr txBox="1"/>
          <p:nvPr/>
        </p:nvSpPr>
        <p:spPr>
          <a:xfrm>
            <a:off x="849527" y="823907"/>
            <a:ext cx="1925527" cy="446276"/>
          </a:xfrm>
          <a:prstGeom prst="rect">
            <a:avLst/>
          </a:prstGeom>
          <a:noFill/>
        </p:spPr>
        <p:txBody>
          <a:bodyPr wrap="none" rtlCol="0">
            <a:spAutoFit/>
          </a:bodyPr>
          <a:lstStyle/>
          <a:p>
            <a:r>
              <a:rPr lang="en-US" sz="2300" b="1" noProof="0" dirty="0">
                <a:solidFill>
                  <a:srgbClr val="412300"/>
                </a:solidFill>
                <a:latin typeface="Poppins SemiBold" pitchFamily="2" charset="0"/>
                <a:cs typeface="Poppins SemiBold" pitchFamily="2" charset="0"/>
              </a:rPr>
              <a:t>Certificates</a:t>
            </a:r>
          </a:p>
        </p:txBody>
      </p:sp>
      <p:pic>
        <p:nvPicPr>
          <p:cNvPr id="5" name="Obrázok 4">
            <a:extLst>
              <a:ext uri="{FF2B5EF4-FFF2-40B4-BE49-F238E27FC236}">
                <a16:creationId xmlns:a16="http://schemas.microsoft.com/office/drawing/2014/main" id="{6D9150FE-76C1-606B-DB7E-AD630D8C89D5}"/>
              </a:ext>
            </a:extLst>
          </p:cNvPr>
          <p:cNvPicPr>
            <a:picLocks noChangeAspect="1"/>
          </p:cNvPicPr>
          <p:nvPr/>
        </p:nvPicPr>
        <p:blipFill>
          <a:blip r:embed="rId2"/>
          <a:stretch>
            <a:fillRect/>
          </a:stretch>
        </p:blipFill>
        <p:spPr>
          <a:xfrm>
            <a:off x="933140" y="1538977"/>
            <a:ext cx="3365500" cy="481400"/>
          </a:xfrm>
          <a:prstGeom prst="rect">
            <a:avLst/>
          </a:prstGeom>
        </p:spPr>
      </p:pic>
      <p:sp>
        <p:nvSpPr>
          <p:cNvPr id="3" name="BlokTextu 2">
            <a:extLst>
              <a:ext uri="{FF2B5EF4-FFF2-40B4-BE49-F238E27FC236}">
                <a16:creationId xmlns:a16="http://schemas.microsoft.com/office/drawing/2014/main" id="{12982A1B-4FBA-48C4-0118-97FA888CB28A}"/>
              </a:ext>
            </a:extLst>
          </p:cNvPr>
          <p:cNvSpPr txBox="1"/>
          <p:nvPr/>
        </p:nvSpPr>
        <p:spPr>
          <a:xfrm>
            <a:off x="1002303" y="1654821"/>
            <a:ext cx="1218603"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ISO 9001:2016</a:t>
            </a:r>
          </a:p>
        </p:txBody>
      </p:sp>
      <p:pic>
        <p:nvPicPr>
          <p:cNvPr id="6" name="Obrázok 5">
            <a:extLst>
              <a:ext uri="{FF2B5EF4-FFF2-40B4-BE49-F238E27FC236}">
                <a16:creationId xmlns:a16="http://schemas.microsoft.com/office/drawing/2014/main" id="{7777C623-7A39-9DEA-B46F-0185623B32F0}"/>
              </a:ext>
            </a:extLst>
          </p:cNvPr>
          <p:cNvPicPr>
            <a:picLocks noChangeAspect="1"/>
          </p:cNvPicPr>
          <p:nvPr/>
        </p:nvPicPr>
        <p:blipFill>
          <a:blip r:embed="rId2"/>
          <a:stretch>
            <a:fillRect/>
          </a:stretch>
        </p:blipFill>
        <p:spPr>
          <a:xfrm>
            <a:off x="933140" y="2099150"/>
            <a:ext cx="3365500" cy="481400"/>
          </a:xfrm>
          <a:prstGeom prst="rect">
            <a:avLst/>
          </a:prstGeom>
        </p:spPr>
      </p:pic>
      <p:sp>
        <p:nvSpPr>
          <p:cNvPr id="13" name="BlokTextu 12">
            <a:extLst>
              <a:ext uri="{FF2B5EF4-FFF2-40B4-BE49-F238E27FC236}">
                <a16:creationId xmlns:a16="http://schemas.microsoft.com/office/drawing/2014/main" id="{42ADE6AA-2C2D-4D03-80E3-F46272CC3508}"/>
              </a:ext>
            </a:extLst>
          </p:cNvPr>
          <p:cNvSpPr txBox="1"/>
          <p:nvPr/>
        </p:nvSpPr>
        <p:spPr>
          <a:xfrm>
            <a:off x="1002303" y="2214994"/>
            <a:ext cx="1313180"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ISO 45001:2019</a:t>
            </a:r>
          </a:p>
        </p:txBody>
      </p:sp>
      <p:pic>
        <p:nvPicPr>
          <p:cNvPr id="32" name="Obrázok 31">
            <a:extLst>
              <a:ext uri="{FF2B5EF4-FFF2-40B4-BE49-F238E27FC236}">
                <a16:creationId xmlns:a16="http://schemas.microsoft.com/office/drawing/2014/main" id="{9CC9C3AD-B118-D3C9-AED1-21E831B711A5}"/>
              </a:ext>
            </a:extLst>
          </p:cNvPr>
          <p:cNvPicPr>
            <a:picLocks noChangeAspect="1"/>
          </p:cNvPicPr>
          <p:nvPr/>
        </p:nvPicPr>
        <p:blipFill>
          <a:blip r:embed="rId2"/>
          <a:stretch>
            <a:fillRect/>
          </a:stretch>
        </p:blipFill>
        <p:spPr>
          <a:xfrm>
            <a:off x="933140" y="2659323"/>
            <a:ext cx="3365500" cy="481400"/>
          </a:xfrm>
          <a:prstGeom prst="rect">
            <a:avLst/>
          </a:prstGeom>
        </p:spPr>
      </p:pic>
      <p:sp>
        <p:nvSpPr>
          <p:cNvPr id="33" name="BlokTextu 32">
            <a:extLst>
              <a:ext uri="{FF2B5EF4-FFF2-40B4-BE49-F238E27FC236}">
                <a16:creationId xmlns:a16="http://schemas.microsoft.com/office/drawing/2014/main" id="{4B6B3824-56E9-18C2-76AF-8F6A43B1857F}"/>
              </a:ext>
            </a:extLst>
          </p:cNvPr>
          <p:cNvSpPr txBox="1"/>
          <p:nvPr/>
        </p:nvSpPr>
        <p:spPr>
          <a:xfrm>
            <a:off x="1002303" y="2775167"/>
            <a:ext cx="2353529"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DIN EN 15085-2 CL1 - </a:t>
            </a:r>
            <a:r>
              <a:rPr lang="en-US" sz="1200" b="1" noProof="0" dirty="0" err="1">
                <a:solidFill>
                  <a:srgbClr val="412400"/>
                </a:solidFill>
                <a:effectLst/>
                <a:latin typeface="Poppins SemiBold" pitchFamily="2" charset="0"/>
                <a:cs typeface="Poppins SemiBold" pitchFamily="2" charset="0"/>
              </a:rPr>
              <a:t>Šurany</a:t>
            </a:r>
            <a:endParaRPr lang="en-US" sz="1200" b="1" noProof="0" dirty="0">
              <a:solidFill>
                <a:srgbClr val="412400"/>
              </a:solidFill>
              <a:effectLst/>
              <a:latin typeface="Poppins SemiBold" pitchFamily="2" charset="0"/>
              <a:cs typeface="Poppins SemiBold" pitchFamily="2" charset="0"/>
            </a:endParaRPr>
          </a:p>
        </p:txBody>
      </p:sp>
      <p:pic>
        <p:nvPicPr>
          <p:cNvPr id="34" name="Obrázok 33">
            <a:extLst>
              <a:ext uri="{FF2B5EF4-FFF2-40B4-BE49-F238E27FC236}">
                <a16:creationId xmlns:a16="http://schemas.microsoft.com/office/drawing/2014/main" id="{FB6F7718-15D4-FB52-A184-BA60C57470D2}"/>
              </a:ext>
            </a:extLst>
          </p:cNvPr>
          <p:cNvPicPr>
            <a:picLocks noChangeAspect="1"/>
          </p:cNvPicPr>
          <p:nvPr/>
        </p:nvPicPr>
        <p:blipFill>
          <a:blip r:embed="rId2"/>
          <a:stretch>
            <a:fillRect/>
          </a:stretch>
        </p:blipFill>
        <p:spPr>
          <a:xfrm>
            <a:off x="933140" y="3219496"/>
            <a:ext cx="3365500" cy="665956"/>
          </a:xfrm>
          <a:prstGeom prst="rect">
            <a:avLst/>
          </a:prstGeom>
        </p:spPr>
      </p:pic>
      <p:sp>
        <p:nvSpPr>
          <p:cNvPr id="35" name="BlokTextu 34">
            <a:extLst>
              <a:ext uri="{FF2B5EF4-FFF2-40B4-BE49-F238E27FC236}">
                <a16:creationId xmlns:a16="http://schemas.microsoft.com/office/drawing/2014/main" id="{D4B73A84-94DB-D3CB-72A9-D2F43C1C8C25}"/>
              </a:ext>
            </a:extLst>
          </p:cNvPr>
          <p:cNvSpPr txBox="1"/>
          <p:nvPr/>
        </p:nvSpPr>
        <p:spPr>
          <a:xfrm>
            <a:off x="1002303" y="3335340"/>
            <a:ext cx="2662908" cy="461665"/>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Certificate of Entity in Charge of</a:t>
            </a:r>
            <a:br>
              <a:rPr lang="en-US" sz="1200" b="1" noProof="0" dirty="0">
                <a:solidFill>
                  <a:srgbClr val="412400"/>
                </a:solidFill>
                <a:effectLst/>
                <a:latin typeface="Poppins SemiBold" pitchFamily="2" charset="0"/>
                <a:cs typeface="Poppins SemiBold" pitchFamily="2" charset="0"/>
              </a:rPr>
            </a:br>
            <a:r>
              <a:rPr lang="en-US" sz="1200" b="1" noProof="0" dirty="0">
                <a:solidFill>
                  <a:srgbClr val="412400"/>
                </a:solidFill>
                <a:effectLst/>
                <a:latin typeface="Poppins SemiBold" pitchFamily="2" charset="0"/>
                <a:cs typeface="Poppins SemiBold" pitchFamily="2" charset="0"/>
              </a:rPr>
              <a:t>Maintenance (ECM)</a:t>
            </a:r>
          </a:p>
        </p:txBody>
      </p:sp>
      <p:pic>
        <p:nvPicPr>
          <p:cNvPr id="36" name="Obrázok 35">
            <a:extLst>
              <a:ext uri="{FF2B5EF4-FFF2-40B4-BE49-F238E27FC236}">
                <a16:creationId xmlns:a16="http://schemas.microsoft.com/office/drawing/2014/main" id="{773E4550-CBCC-C377-7EFB-F8CA39D338FA}"/>
              </a:ext>
            </a:extLst>
          </p:cNvPr>
          <p:cNvPicPr>
            <a:picLocks noChangeAspect="1"/>
          </p:cNvPicPr>
          <p:nvPr/>
        </p:nvPicPr>
        <p:blipFill>
          <a:blip r:embed="rId2"/>
          <a:stretch>
            <a:fillRect/>
          </a:stretch>
        </p:blipFill>
        <p:spPr>
          <a:xfrm>
            <a:off x="933140" y="3964224"/>
            <a:ext cx="3365500" cy="1701505"/>
          </a:xfrm>
          <a:prstGeom prst="rect">
            <a:avLst/>
          </a:prstGeom>
        </p:spPr>
      </p:pic>
      <p:sp>
        <p:nvSpPr>
          <p:cNvPr id="37" name="BlokTextu 36">
            <a:extLst>
              <a:ext uri="{FF2B5EF4-FFF2-40B4-BE49-F238E27FC236}">
                <a16:creationId xmlns:a16="http://schemas.microsoft.com/office/drawing/2014/main" id="{DF0C355E-B640-8F72-524C-834696484F57}"/>
              </a:ext>
            </a:extLst>
          </p:cNvPr>
          <p:cNvSpPr txBox="1"/>
          <p:nvPr/>
        </p:nvSpPr>
        <p:spPr>
          <a:xfrm>
            <a:off x="1002303" y="4080069"/>
            <a:ext cx="2925801" cy="276999"/>
          </a:xfrm>
          <a:prstGeom prst="rect">
            <a:avLst/>
          </a:prstGeom>
          <a:noFill/>
        </p:spPr>
        <p:txBody>
          <a:bodyPr wrap="none" rtlCol="0">
            <a:spAutoFit/>
          </a:bodyPr>
          <a:lstStyle/>
          <a:p>
            <a:pPr>
              <a:spcBef>
                <a:spcPts val="450"/>
              </a:spcBef>
              <a:spcAft>
                <a:spcPts val="900"/>
              </a:spcAft>
            </a:pPr>
            <a:r>
              <a:rPr lang="en-US" sz="1200" b="1" noProof="0" dirty="0">
                <a:solidFill>
                  <a:srgbClr val="412400"/>
                </a:solidFill>
                <a:effectLst/>
                <a:latin typeface="Poppins SemiBold" pitchFamily="2" charset="0"/>
                <a:cs typeface="Poppins SemiBold" pitchFamily="2" charset="0"/>
              </a:rPr>
              <a:t>Certificate of Supplier Qualification</a:t>
            </a:r>
          </a:p>
        </p:txBody>
      </p:sp>
      <p:sp>
        <p:nvSpPr>
          <p:cNvPr id="38" name="BlokTextu 37">
            <a:extLst>
              <a:ext uri="{FF2B5EF4-FFF2-40B4-BE49-F238E27FC236}">
                <a16:creationId xmlns:a16="http://schemas.microsoft.com/office/drawing/2014/main" id="{A6447FEF-C73B-4489-C251-DAD9A4424796}"/>
              </a:ext>
            </a:extLst>
          </p:cNvPr>
          <p:cNvSpPr txBox="1"/>
          <p:nvPr/>
        </p:nvSpPr>
        <p:spPr>
          <a:xfrm>
            <a:off x="1002304" y="4297203"/>
            <a:ext cx="3153662" cy="1277273"/>
          </a:xfrm>
          <a:prstGeom prst="rect">
            <a:avLst/>
          </a:prstGeom>
          <a:noFill/>
        </p:spPr>
        <p:txBody>
          <a:bodyPr wrap="square" rtlCol="0">
            <a:spAutoFit/>
          </a:bodyPr>
          <a:lstStyle/>
          <a:p>
            <a:r>
              <a:rPr lang="en-US" sz="1100" noProof="0" dirty="0">
                <a:solidFill>
                  <a:srgbClr val="412400"/>
                </a:solidFill>
                <a:effectLst/>
                <a:latin typeface="Inter" panose="02000503000000020004" pitchFamily="2" charset="0"/>
              </a:rPr>
              <a:t>Repairs of </a:t>
            </a:r>
            <a:r>
              <a:rPr lang="en-US" sz="1100" noProof="0" dirty="0" err="1">
                <a:solidFill>
                  <a:srgbClr val="412400"/>
                </a:solidFill>
                <a:effectLst/>
                <a:latin typeface="Inter" panose="02000503000000020004" pitchFamily="2" charset="0"/>
              </a:rPr>
              <a:t>Nbo</a:t>
            </a:r>
            <a:r>
              <a:rPr lang="en-US" sz="1100" noProof="0" dirty="0">
                <a:solidFill>
                  <a:srgbClr val="412400"/>
                </a:solidFill>
                <a:effectLst/>
                <a:latin typeface="Inter" panose="02000503000000020004" pitchFamily="2" charset="0"/>
              </a:rPr>
              <a:t>, </a:t>
            </a:r>
            <a:r>
              <a:rPr lang="en-US" sz="1100" noProof="0" dirty="0" err="1">
                <a:solidFill>
                  <a:srgbClr val="412400"/>
                </a:solidFill>
                <a:effectLst/>
                <a:latin typeface="Inter" panose="02000503000000020004" pitchFamily="2" charset="0"/>
              </a:rPr>
              <a:t>Nbt</a:t>
            </a:r>
            <a:r>
              <a:rPr lang="en-US" sz="1100" noProof="0" dirty="0">
                <a:solidFill>
                  <a:srgbClr val="412400"/>
                </a:solidFill>
                <a:effectLst/>
                <a:latin typeface="Inter" panose="02000503000000020004" pitchFamily="2" charset="0"/>
              </a:rPr>
              <a:t>, repairs of mechanical damage, revision repairs (Rev), and technical inspections of Eas-11., 52., 53., 54. freight wagon series owned by the ČD Group, in compliance with the internal directive of ČD Cargo, </a:t>
            </a:r>
            <a:r>
              <a:rPr lang="en-US" sz="1100" noProof="0" dirty="0" err="1">
                <a:solidFill>
                  <a:srgbClr val="412400"/>
                </a:solidFill>
                <a:effectLst/>
                <a:latin typeface="Inter" panose="02000503000000020004" pitchFamily="2" charset="0"/>
              </a:rPr>
              <a:t>a.s.</a:t>
            </a:r>
            <a:r>
              <a:rPr lang="en-US" sz="1100" noProof="0" dirty="0">
                <a:solidFill>
                  <a:srgbClr val="412400"/>
                </a:solidFill>
                <a:effectLst/>
                <a:latin typeface="Inter" panose="02000503000000020004" pitchFamily="2" charset="0"/>
              </a:rPr>
              <a:t> KVs 5-B-2010 and approved technological procedures.</a:t>
            </a:r>
          </a:p>
        </p:txBody>
      </p:sp>
      <p:pic>
        <p:nvPicPr>
          <p:cNvPr id="39" name="Obrázok 38">
            <a:extLst>
              <a:ext uri="{FF2B5EF4-FFF2-40B4-BE49-F238E27FC236}">
                <a16:creationId xmlns:a16="http://schemas.microsoft.com/office/drawing/2014/main" id="{A4389A16-DAE9-91E2-CCEC-9F936D5BB348}"/>
              </a:ext>
            </a:extLst>
          </p:cNvPr>
          <p:cNvPicPr>
            <a:picLocks noChangeAspect="1"/>
          </p:cNvPicPr>
          <p:nvPr/>
        </p:nvPicPr>
        <p:blipFill>
          <a:blip r:embed="rId2"/>
          <a:stretch>
            <a:fillRect/>
          </a:stretch>
        </p:blipFill>
        <p:spPr>
          <a:xfrm>
            <a:off x="4377294" y="544172"/>
            <a:ext cx="3365500" cy="1036976"/>
          </a:xfrm>
          <a:prstGeom prst="rect">
            <a:avLst/>
          </a:prstGeom>
        </p:spPr>
      </p:pic>
      <p:sp>
        <p:nvSpPr>
          <p:cNvPr id="40" name="BlokTextu 39">
            <a:extLst>
              <a:ext uri="{FF2B5EF4-FFF2-40B4-BE49-F238E27FC236}">
                <a16:creationId xmlns:a16="http://schemas.microsoft.com/office/drawing/2014/main" id="{5FC6FA4D-516B-D990-1804-5D182786C44A}"/>
              </a:ext>
            </a:extLst>
          </p:cNvPr>
          <p:cNvSpPr txBox="1"/>
          <p:nvPr/>
        </p:nvSpPr>
        <p:spPr>
          <a:xfrm>
            <a:off x="4446457" y="660016"/>
            <a:ext cx="3084499" cy="830997"/>
          </a:xfrm>
          <a:prstGeom prst="rect">
            <a:avLst/>
          </a:prstGeom>
          <a:noFill/>
        </p:spPr>
        <p:txBody>
          <a:bodyPr wrap="square" rtlCol="0">
            <a:spAutoFit/>
          </a:bodyPr>
          <a:lstStyle/>
          <a:p>
            <a:pPr>
              <a:spcBef>
                <a:spcPts val="450"/>
              </a:spcBef>
              <a:spcAft>
                <a:spcPts val="900"/>
              </a:spcAft>
            </a:pPr>
            <a:r>
              <a:rPr lang="en-US" sz="1200" b="1" noProof="0" dirty="0">
                <a:solidFill>
                  <a:srgbClr val="412400"/>
                </a:solidFill>
                <a:effectLst/>
                <a:latin typeface="Poppins SemiBold" pitchFamily="2" charset="0"/>
                <a:cs typeface="Poppins SemiBold" pitchFamily="2" charset="0"/>
              </a:rPr>
              <a:t>Authorization to perform repairs, reconstructions, revisions, and tests on designated lifting technical equipment</a:t>
            </a:r>
          </a:p>
        </p:txBody>
      </p:sp>
      <p:pic>
        <p:nvPicPr>
          <p:cNvPr id="41" name="Obrázok 40">
            <a:extLst>
              <a:ext uri="{FF2B5EF4-FFF2-40B4-BE49-F238E27FC236}">
                <a16:creationId xmlns:a16="http://schemas.microsoft.com/office/drawing/2014/main" id="{0760164E-4E96-1DC1-1974-7EACC7EB80EF}"/>
              </a:ext>
            </a:extLst>
          </p:cNvPr>
          <p:cNvPicPr>
            <a:picLocks noChangeAspect="1"/>
          </p:cNvPicPr>
          <p:nvPr/>
        </p:nvPicPr>
        <p:blipFill>
          <a:blip r:embed="rId2"/>
          <a:stretch>
            <a:fillRect/>
          </a:stretch>
        </p:blipFill>
        <p:spPr>
          <a:xfrm>
            <a:off x="7813382" y="1492390"/>
            <a:ext cx="3365500" cy="1036976"/>
          </a:xfrm>
          <a:prstGeom prst="rect">
            <a:avLst/>
          </a:prstGeom>
        </p:spPr>
      </p:pic>
      <p:sp>
        <p:nvSpPr>
          <p:cNvPr id="42" name="BlokTextu 41">
            <a:extLst>
              <a:ext uri="{FF2B5EF4-FFF2-40B4-BE49-F238E27FC236}">
                <a16:creationId xmlns:a16="http://schemas.microsoft.com/office/drawing/2014/main" id="{D5066FD5-68B9-DD06-0656-A10F82E3FD19}"/>
              </a:ext>
            </a:extLst>
          </p:cNvPr>
          <p:cNvSpPr txBox="1"/>
          <p:nvPr/>
        </p:nvSpPr>
        <p:spPr>
          <a:xfrm>
            <a:off x="7882545" y="1608234"/>
            <a:ext cx="3084499" cy="830997"/>
          </a:xfrm>
          <a:prstGeom prst="rect">
            <a:avLst/>
          </a:prstGeom>
          <a:noFill/>
        </p:spPr>
        <p:txBody>
          <a:bodyPr wrap="square" rtlCol="0">
            <a:spAutoFit/>
          </a:bodyPr>
          <a:lstStyle/>
          <a:p>
            <a:pPr>
              <a:spcBef>
                <a:spcPts val="450"/>
              </a:spcBef>
              <a:spcAft>
                <a:spcPts val="900"/>
              </a:spcAft>
            </a:pPr>
            <a:r>
              <a:rPr lang="en-US" sz="1200" b="1" noProof="0" dirty="0">
                <a:solidFill>
                  <a:srgbClr val="412400"/>
                </a:solidFill>
                <a:effectLst/>
                <a:latin typeface="Poppins SemiBold" pitchFamily="2" charset="0"/>
                <a:cs typeface="Poppins SemiBold" pitchFamily="2" charset="0"/>
              </a:rPr>
              <a:t>Declaration of Authorized Certification Body No. 705 in the field of welding process certification for the ČD Group (ČD Regulation V95/5)</a:t>
            </a:r>
          </a:p>
        </p:txBody>
      </p:sp>
      <p:pic>
        <p:nvPicPr>
          <p:cNvPr id="43" name="Obrázok 42">
            <a:extLst>
              <a:ext uri="{FF2B5EF4-FFF2-40B4-BE49-F238E27FC236}">
                <a16:creationId xmlns:a16="http://schemas.microsoft.com/office/drawing/2014/main" id="{2885AB16-F81A-67F5-304E-4B91BE32C1F9}"/>
              </a:ext>
            </a:extLst>
          </p:cNvPr>
          <p:cNvPicPr>
            <a:picLocks noChangeAspect="1"/>
          </p:cNvPicPr>
          <p:nvPr/>
        </p:nvPicPr>
        <p:blipFill>
          <a:blip r:embed="rId2"/>
          <a:stretch>
            <a:fillRect/>
          </a:stretch>
        </p:blipFill>
        <p:spPr>
          <a:xfrm>
            <a:off x="7813382" y="2604772"/>
            <a:ext cx="3365500" cy="665956"/>
          </a:xfrm>
          <a:prstGeom prst="rect">
            <a:avLst/>
          </a:prstGeom>
        </p:spPr>
      </p:pic>
      <p:sp>
        <p:nvSpPr>
          <p:cNvPr id="44" name="BlokTextu 43">
            <a:extLst>
              <a:ext uri="{FF2B5EF4-FFF2-40B4-BE49-F238E27FC236}">
                <a16:creationId xmlns:a16="http://schemas.microsoft.com/office/drawing/2014/main" id="{D7FCE38E-74EC-1D73-27A1-8F7D5A6F14EB}"/>
              </a:ext>
            </a:extLst>
          </p:cNvPr>
          <p:cNvSpPr txBox="1"/>
          <p:nvPr/>
        </p:nvSpPr>
        <p:spPr>
          <a:xfrm>
            <a:off x="7882545" y="2720616"/>
            <a:ext cx="2932213" cy="461665"/>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EC Type Examination Certificate for</a:t>
            </a:r>
            <a:endParaRPr lang="en-US" sz="1200" b="1" noProof="0" dirty="0">
              <a:solidFill>
                <a:srgbClr val="412400"/>
              </a:solidFill>
              <a:latin typeface="Poppins SemiBold" pitchFamily="2" charset="0"/>
              <a:cs typeface="Poppins SemiBold" pitchFamily="2" charset="0"/>
            </a:endParaRPr>
          </a:p>
          <a:p>
            <a:r>
              <a:rPr lang="en-US" sz="1200" b="1" noProof="0" dirty="0">
                <a:solidFill>
                  <a:srgbClr val="412400"/>
                </a:solidFill>
                <a:effectLst/>
                <a:latin typeface="Poppins SemiBold" pitchFamily="2" charset="0"/>
                <a:cs typeface="Poppins SemiBold" pitchFamily="2" charset="0"/>
              </a:rPr>
              <a:t>Wheelset LTS 25t</a:t>
            </a:r>
          </a:p>
        </p:txBody>
      </p:sp>
      <p:pic>
        <p:nvPicPr>
          <p:cNvPr id="45" name="Obrázok 44">
            <a:extLst>
              <a:ext uri="{FF2B5EF4-FFF2-40B4-BE49-F238E27FC236}">
                <a16:creationId xmlns:a16="http://schemas.microsoft.com/office/drawing/2014/main" id="{25692BF4-B3DF-BB71-A7CC-EFBF100DD34E}"/>
              </a:ext>
            </a:extLst>
          </p:cNvPr>
          <p:cNvPicPr>
            <a:picLocks noChangeAspect="1"/>
          </p:cNvPicPr>
          <p:nvPr/>
        </p:nvPicPr>
        <p:blipFill>
          <a:blip r:embed="rId2"/>
          <a:stretch>
            <a:fillRect/>
          </a:stretch>
        </p:blipFill>
        <p:spPr>
          <a:xfrm>
            <a:off x="7813382" y="3350898"/>
            <a:ext cx="3365500" cy="665956"/>
          </a:xfrm>
          <a:prstGeom prst="rect">
            <a:avLst/>
          </a:prstGeom>
        </p:spPr>
      </p:pic>
      <p:sp>
        <p:nvSpPr>
          <p:cNvPr id="46" name="BlokTextu 45">
            <a:extLst>
              <a:ext uri="{FF2B5EF4-FFF2-40B4-BE49-F238E27FC236}">
                <a16:creationId xmlns:a16="http://schemas.microsoft.com/office/drawing/2014/main" id="{FAE3697A-BFD0-C59B-304C-82F4430AD22D}"/>
              </a:ext>
            </a:extLst>
          </p:cNvPr>
          <p:cNvSpPr txBox="1"/>
          <p:nvPr/>
        </p:nvSpPr>
        <p:spPr>
          <a:xfrm>
            <a:off x="7882545" y="3466742"/>
            <a:ext cx="2932213" cy="461665"/>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EC Type Examination Certificate for</a:t>
            </a:r>
            <a:endParaRPr lang="en-US" sz="1200" b="1" noProof="0" dirty="0">
              <a:solidFill>
                <a:srgbClr val="412400"/>
              </a:solidFill>
              <a:latin typeface="Poppins SemiBold" pitchFamily="2" charset="0"/>
              <a:cs typeface="Poppins SemiBold" pitchFamily="2" charset="0"/>
            </a:endParaRPr>
          </a:p>
          <a:p>
            <a:r>
              <a:rPr lang="en-US" sz="1200" b="1" noProof="0" dirty="0">
                <a:solidFill>
                  <a:srgbClr val="412400"/>
                </a:solidFill>
                <a:effectLst/>
                <a:latin typeface="Poppins SemiBold" pitchFamily="2" charset="0"/>
                <a:cs typeface="Poppins SemiBold" pitchFamily="2" charset="0"/>
              </a:rPr>
              <a:t>Wheelset LTS 23.5t</a:t>
            </a:r>
          </a:p>
        </p:txBody>
      </p:sp>
      <p:pic>
        <p:nvPicPr>
          <p:cNvPr id="47" name="Obrázok 46">
            <a:extLst>
              <a:ext uri="{FF2B5EF4-FFF2-40B4-BE49-F238E27FC236}">
                <a16:creationId xmlns:a16="http://schemas.microsoft.com/office/drawing/2014/main" id="{05EA00AC-DEAE-0DF0-2FDC-BC4796B3461A}"/>
              </a:ext>
            </a:extLst>
          </p:cNvPr>
          <p:cNvPicPr>
            <a:picLocks noChangeAspect="1"/>
          </p:cNvPicPr>
          <p:nvPr/>
        </p:nvPicPr>
        <p:blipFill>
          <a:blip r:embed="rId2"/>
          <a:stretch>
            <a:fillRect/>
          </a:stretch>
        </p:blipFill>
        <p:spPr>
          <a:xfrm>
            <a:off x="7813382" y="4100240"/>
            <a:ext cx="3365500" cy="665956"/>
          </a:xfrm>
          <a:prstGeom prst="rect">
            <a:avLst/>
          </a:prstGeom>
        </p:spPr>
      </p:pic>
      <p:sp>
        <p:nvSpPr>
          <p:cNvPr id="48" name="BlokTextu 47">
            <a:extLst>
              <a:ext uri="{FF2B5EF4-FFF2-40B4-BE49-F238E27FC236}">
                <a16:creationId xmlns:a16="http://schemas.microsoft.com/office/drawing/2014/main" id="{3A7FC023-7BC0-AA64-D6DC-531DFD08BDC2}"/>
              </a:ext>
            </a:extLst>
          </p:cNvPr>
          <p:cNvSpPr txBox="1"/>
          <p:nvPr/>
        </p:nvSpPr>
        <p:spPr>
          <a:xfrm>
            <a:off x="7882545" y="4216084"/>
            <a:ext cx="3084499" cy="461665"/>
          </a:xfrm>
          <a:prstGeom prst="rect">
            <a:avLst/>
          </a:prstGeom>
          <a:noFill/>
        </p:spPr>
        <p:txBody>
          <a:bodyPr wrap="square" rtlCol="0">
            <a:spAutoFit/>
          </a:bodyPr>
          <a:lstStyle/>
          <a:p>
            <a:r>
              <a:rPr lang="en-US" sz="1200" b="1" noProof="0" dirty="0">
                <a:solidFill>
                  <a:srgbClr val="412400"/>
                </a:solidFill>
                <a:effectLst/>
                <a:latin typeface="Poppins SemiBold" pitchFamily="2" charset="0"/>
                <a:cs typeface="Poppins SemiBold" pitchFamily="2" charset="0"/>
              </a:rPr>
              <a:t>EC Type Examination Certificate for Wheelset LTS 23.5t / 22.5t</a:t>
            </a:r>
          </a:p>
        </p:txBody>
      </p:sp>
      <p:pic>
        <p:nvPicPr>
          <p:cNvPr id="49" name="Obrázok 48">
            <a:extLst>
              <a:ext uri="{FF2B5EF4-FFF2-40B4-BE49-F238E27FC236}">
                <a16:creationId xmlns:a16="http://schemas.microsoft.com/office/drawing/2014/main" id="{04DE75C5-5B6C-ACDD-9783-84C75C01299D}"/>
              </a:ext>
            </a:extLst>
          </p:cNvPr>
          <p:cNvPicPr>
            <a:picLocks noChangeAspect="1"/>
          </p:cNvPicPr>
          <p:nvPr/>
        </p:nvPicPr>
        <p:blipFill>
          <a:blip r:embed="rId2"/>
          <a:stretch>
            <a:fillRect/>
          </a:stretch>
        </p:blipFill>
        <p:spPr>
          <a:xfrm>
            <a:off x="7813382" y="4849582"/>
            <a:ext cx="3365500" cy="481400"/>
          </a:xfrm>
          <a:prstGeom prst="rect">
            <a:avLst/>
          </a:prstGeom>
        </p:spPr>
      </p:pic>
      <p:sp>
        <p:nvSpPr>
          <p:cNvPr id="50" name="BlokTextu 49">
            <a:extLst>
              <a:ext uri="{FF2B5EF4-FFF2-40B4-BE49-F238E27FC236}">
                <a16:creationId xmlns:a16="http://schemas.microsoft.com/office/drawing/2014/main" id="{4DF388C7-F725-EBB0-CE52-E207812016F0}"/>
              </a:ext>
            </a:extLst>
          </p:cNvPr>
          <p:cNvSpPr txBox="1"/>
          <p:nvPr/>
        </p:nvSpPr>
        <p:spPr>
          <a:xfrm>
            <a:off x="7882545" y="4965426"/>
            <a:ext cx="3256020" cy="276999"/>
          </a:xfrm>
          <a:prstGeom prst="rect">
            <a:avLst/>
          </a:prstGeom>
          <a:noFill/>
        </p:spPr>
        <p:txBody>
          <a:bodyPr wrap="none" rtlCol="0">
            <a:spAutoFit/>
          </a:bodyPr>
          <a:lstStyle/>
          <a:p>
            <a:pPr>
              <a:spcBef>
                <a:spcPts val="450"/>
              </a:spcBef>
              <a:spcAft>
                <a:spcPts val="900"/>
              </a:spcAft>
            </a:pPr>
            <a:r>
              <a:rPr lang="en-US" sz="1200" b="1" noProof="0" dirty="0">
                <a:solidFill>
                  <a:srgbClr val="412400"/>
                </a:solidFill>
                <a:effectLst/>
                <a:latin typeface="Poppins SemiBold" pitchFamily="2" charset="0"/>
                <a:cs typeface="Poppins SemiBold" pitchFamily="2" charset="0"/>
              </a:rPr>
              <a:t>EC Type Examination Certificate - </a:t>
            </a:r>
            <a:r>
              <a:rPr lang="en-US" sz="1200" b="1" noProof="0" dirty="0" err="1">
                <a:solidFill>
                  <a:srgbClr val="412400"/>
                </a:solidFill>
                <a:effectLst/>
                <a:latin typeface="Poppins SemiBold" pitchFamily="2" charset="0"/>
                <a:cs typeface="Poppins SemiBold" pitchFamily="2" charset="0"/>
              </a:rPr>
              <a:t>Sgns</a:t>
            </a:r>
            <a:endParaRPr lang="en-US" sz="1200" b="1" noProof="0" dirty="0">
              <a:solidFill>
                <a:srgbClr val="412400"/>
              </a:solidFill>
              <a:effectLst/>
              <a:latin typeface="Poppins SemiBold" pitchFamily="2" charset="0"/>
              <a:cs typeface="Poppins SemiBold" pitchFamily="2" charset="0"/>
            </a:endParaRPr>
          </a:p>
        </p:txBody>
      </p:sp>
      <p:pic>
        <p:nvPicPr>
          <p:cNvPr id="51" name="Obrázok 50">
            <a:extLst>
              <a:ext uri="{FF2B5EF4-FFF2-40B4-BE49-F238E27FC236}">
                <a16:creationId xmlns:a16="http://schemas.microsoft.com/office/drawing/2014/main" id="{03EE3EFB-F29E-6F17-BF77-BD45148A2425}"/>
              </a:ext>
            </a:extLst>
          </p:cNvPr>
          <p:cNvPicPr>
            <a:picLocks noChangeAspect="1"/>
          </p:cNvPicPr>
          <p:nvPr/>
        </p:nvPicPr>
        <p:blipFill>
          <a:blip r:embed="rId2"/>
          <a:stretch>
            <a:fillRect/>
          </a:stretch>
        </p:blipFill>
        <p:spPr>
          <a:xfrm>
            <a:off x="7813382" y="5403680"/>
            <a:ext cx="3365500" cy="481400"/>
          </a:xfrm>
          <a:prstGeom prst="rect">
            <a:avLst/>
          </a:prstGeom>
        </p:spPr>
      </p:pic>
      <p:sp>
        <p:nvSpPr>
          <p:cNvPr id="52" name="BlokTextu 51">
            <a:extLst>
              <a:ext uri="{FF2B5EF4-FFF2-40B4-BE49-F238E27FC236}">
                <a16:creationId xmlns:a16="http://schemas.microsoft.com/office/drawing/2014/main" id="{E8FF0DFD-C84C-0D94-6A2D-81F42216FB67}"/>
              </a:ext>
            </a:extLst>
          </p:cNvPr>
          <p:cNvSpPr txBox="1"/>
          <p:nvPr/>
        </p:nvSpPr>
        <p:spPr>
          <a:xfrm>
            <a:off x="7882545" y="5519524"/>
            <a:ext cx="1285929"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ISO 14001:2016</a:t>
            </a:r>
          </a:p>
        </p:txBody>
      </p:sp>
      <p:pic>
        <p:nvPicPr>
          <p:cNvPr id="53" name="Obrázok 52">
            <a:extLst>
              <a:ext uri="{FF2B5EF4-FFF2-40B4-BE49-F238E27FC236}">
                <a16:creationId xmlns:a16="http://schemas.microsoft.com/office/drawing/2014/main" id="{F0DCA9F1-B4D1-0B8A-97B4-87D5E90F251B}"/>
              </a:ext>
            </a:extLst>
          </p:cNvPr>
          <p:cNvPicPr>
            <a:picLocks noChangeAspect="1"/>
          </p:cNvPicPr>
          <p:nvPr/>
        </p:nvPicPr>
        <p:blipFill>
          <a:blip r:embed="rId2"/>
          <a:stretch>
            <a:fillRect/>
          </a:stretch>
        </p:blipFill>
        <p:spPr>
          <a:xfrm>
            <a:off x="7813382" y="5957778"/>
            <a:ext cx="3365500" cy="481400"/>
          </a:xfrm>
          <a:prstGeom prst="rect">
            <a:avLst/>
          </a:prstGeom>
        </p:spPr>
      </p:pic>
      <p:sp>
        <p:nvSpPr>
          <p:cNvPr id="54" name="BlokTextu 53">
            <a:extLst>
              <a:ext uri="{FF2B5EF4-FFF2-40B4-BE49-F238E27FC236}">
                <a16:creationId xmlns:a16="http://schemas.microsoft.com/office/drawing/2014/main" id="{7A149DF5-58CD-BF3D-553F-4F861019A851}"/>
              </a:ext>
            </a:extLst>
          </p:cNvPr>
          <p:cNvSpPr txBox="1"/>
          <p:nvPr/>
        </p:nvSpPr>
        <p:spPr>
          <a:xfrm>
            <a:off x="7882545" y="6073622"/>
            <a:ext cx="1768433"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NDT Certificate - VPI</a:t>
            </a:r>
          </a:p>
        </p:txBody>
      </p:sp>
      <p:pic>
        <p:nvPicPr>
          <p:cNvPr id="55" name="Obrázok 54">
            <a:extLst>
              <a:ext uri="{FF2B5EF4-FFF2-40B4-BE49-F238E27FC236}">
                <a16:creationId xmlns:a16="http://schemas.microsoft.com/office/drawing/2014/main" id="{661CED65-B03B-7BCD-DF92-C1F37D9DF31C}"/>
              </a:ext>
            </a:extLst>
          </p:cNvPr>
          <p:cNvPicPr>
            <a:picLocks noChangeAspect="1"/>
          </p:cNvPicPr>
          <p:nvPr/>
        </p:nvPicPr>
        <p:blipFill>
          <a:blip r:embed="rId2"/>
          <a:stretch>
            <a:fillRect/>
          </a:stretch>
        </p:blipFill>
        <p:spPr>
          <a:xfrm>
            <a:off x="933140" y="5744501"/>
            <a:ext cx="3365500" cy="700491"/>
          </a:xfrm>
          <a:prstGeom prst="rect">
            <a:avLst/>
          </a:prstGeom>
        </p:spPr>
      </p:pic>
      <p:sp>
        <p:nvSpPr>
          <p:cNvPr id="56" name="BlokTextu 55">
            <a:extLst>
              <a:ext uri="{FF2B5EF4-FFF2-40B4-BE49-F238E27FC236}">
                <a16:creationId xmlns:a16="http://schemas.microsoft.com/office/drawing/2014/main" id="{8DEEE2CD-0349-18CF-D7DB-4A777FBB9FA3}"/>
              </a:ext>
            </a:extLst>
          </p:cNvPr>
          <p:cNvSpPr txBox="1"/>
          <p:nvPr/>
        </p:nvSpPr>
        <p:spPr>
          <a:xfrm>
            <a:off x="1002303" y="5860345"/>
            <a:ext cx="1928733"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STN EN ISO 3834 part 2</a:t>
            </a:r>
          </a:p>
        </p:txBody>
      </p:sp>
      <p:sp>
        <p:nvSpPr>
          <p:cNvPr id="57" name="BlokTextu 56">
            <a:extLst>
              <a:ext uri="{FF2B5EF4-FFF2-40B4-BE49-F238E27FC236}">
                <a16:creationId xmlns:a16="http://schemas.microsoft.com/office/drawing/2014/main" id="{23ACD38D-F5A5-88E4-6411-EB184776FD3A}"/>
              </a:ext>
            </a:extLst>
          </p:cNvPr>
          <p:cNvSpPr txBox="1"/>
          <p:nvPr/>
        </p:nvSpPr>
        <p:spPr>
          <a:xfrm>
            <a:off x="1002304" y="6077479"/>
            <a:ext cx="3153662" cy="261610"/>
          </a:xfrm>
          <a:prstGeom prst="rect">
            <a:avLst/>
          </a:prstGeom>
          <a:noFill/>
        </p:spPr>
        <p:txBody>
          <a:bodyPr wrap="square" rtlCol="0">
            <a:spAutoFit/>
          </a:bodyPr>
          <a:lstStyle/>
          <a:p>
            <a:pPr>
              <a:spcBef>
                <a:spcPts val="450"/>
              </a:spcBef>
              <a:spcAft>
                <a:spcPts val="900"/>
              </a:spcAft>
            </a:pPr>
            <a:r>
              <a:rPr lang="en-US" sz="1100" noProof="0" dirty="0">
                <a:solidFill>
                  <a:srgbClr val="412400"/>
                </a:solidFill>
                <a:effectLst/>
                <a:latin typeface="Inter" panose="02000503000000020004" pitchFamily="2" charset="0"/>
              </a:rPr>
              <a:t>Steel welded structures, railway vehicles</a:t>
            </a:r>
          </a:p>
        </p:txBody>
      </p:sp>
      <p:pic>
        <p:nvPicPr>
          <p:cNvPr id="58" name="Obrázok 57">
            <a:extLst>
              <a:ext uri="{FF2B5EF4-FFF2-40B4-BE49-F238E27FC236}">
                <a16:creationId xmlns:a16="http://schemas.microsoft.com/office/drawing/2014/main" id="{5726AEFB-68CA-AE33-8384-48530AC667B8}"/>
              </a:ext>
            </a:extLst>
          </p:cNvPr>
          <p:cNvPicPr>
            <a:picLocks noChangeAspect="1"/>
          </p:cNvPicPr>
          <p:nvPr/>
        </p:nvPicPr>
        <p:blipFill>
          <a:blip r:embed="rId2"/>
          <a:stretch>
            <a:fillRect/>
          </a:stretch>
        </p:blipFill>
        <p:spPr>
          <a:xfrm>
            <a:off x="4371087" y="1663294"/>
            <a:ext cx="3365500" cy="481400"/>
          </a:xfrm>
          <a:prstGeom prst="rect">
            <a:avLst/>
          </a:prstGeom>
        </p:spPr>
      </p:pic>
      <p:sp>
        <p:nvSpPr>
          <p:cNvPr id="59" name="BlokTextu 58">
            <a:extLst>
              <a:ext uri="{FF2B5EF4-FFF2-40B4-BE49-F238E27FC236}">
                <a16:creationId xmlns:a16="http://schemas.microsoft.com/office/drawing/2014/main" id="{4B64125A-B187-4A5B-0C95-12C7F9DFB60A}"/>
              </a:ext>
            </a:extLst>
          </p:cNvPr>
          <p:cNvSpPr txBox="1"/>
          <p:nvPr/>
        </p:nvSpPr>
        <p:spPr>
          <a:xfrm>
            <a:off x="4440250" y="1779138"/>
            <a:ext cx="3066865"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Certificate of Maintenance Functions</a:t>
            </a:r>
          </a:p>
        </p:txBody>
      </p:sp>
      <p:pic>
        <p:nvPicPr>
          <p:cNvPr id="60" name="Obrázok 59">
            <a:extLst>
              <a:ext uri="{FF2B5EF4-FFF2-40B4-BE49-F238E27FC236}">
                <a16:creationId xmlns:a16="http://schemas.microsoft.com/office/drawing/2014/main" id="{A75B433A-56FD-0007-F4AC-CADFB4E86CBC}"/>
              </a:ext>
            </a:extLst>
          </p:cNvPr>
          <p:cNvPicPr>
            <a:picLocks noChangeAspect="1"/>
          </p:cNvPicPr>
          <p:nvPr/>
        </p:nvPicPr>
        <p:blipFill>
          <a:blip r:embed="rId2"/>
          <a:stretch>
            <a:fillRect/>
          </a:stretch>
        </p:blipFill>
        <p:spPr>
          <a:xfrm>
            <a:off x="4377294" y="2216411"/>
            <a:ext cx="3365500" cy="852643"/>
          </a:xfrm>
          <a:prstGeom prst="rect">
            <a:avLst/>
          </a:prstGeom>
        </p:spPr>
      </p:pic>
      <p:sp>
        <p:nvSpPr>
          <p:cNvPr id="61" name="BlokTextu 60">
            <a:extLst>
              <a:ext uri="{FF2B5EF4-FFF2-40B4-BE49-F238E27FC236}">
                <a16:creationId xmlns:a16="http://schemas.microsoft.com/office/drawing/2014/main" id="{5C8C1946-DB51-2037-2CC8-B26D9F31FBF3}"/>
              </a:ext>
            </a:extLst>
          </p:cNvPr>
          <p:cNvSpPr txBox="1"/>
          <p:nvPr/>
        </p:nvSpPr>
        <p:spPr>
          <a:xfrm>
            <a:off x="4446457" y="2332255"/>
            <a:ext cx="3248005"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Certificate of Professional Competence</a:t>
            </a:r>
          </a:p>
        </p:txBody>
      </p:sp>
      <p:sp>
        <p:nvSpPr>
          <p:cNvPr id="62" name="BlokTextu 61">
            <a:extLst>
              <a:ext uri="{FF2B5EF4-FFF2-40B4-BE49-F238E27FC236}">
                <a16:creationId xmlns:a16="http://schemas.microsoft.com/office/drawing/2014/main" id="{D224719D-19A3-3DB0-5509-50E8BF394E99}"/>
              </a:ext>
            </a:extLst>
          </p:cNvPr>
          <p:cNvSpPr txBox="1"/>
          <p:nvPr/>
        </p:nvSpPr>
        <p:spPr>
          <a:xfrm>
            <a:off x="4446458" y="2549389"/>
            <a:ext cx="3153662" cy="430887"/>
          </a:xfrm>
          <a:prstGeom prst="rect">
            <a:avLst/>
          </a:prstGeom>
          <a:noFill/>
        </p:spPr>
        <p:txBody>
          <a:bodyPr wrap="square" rtlCol="0">
            <a:spAutoFit/>
          </a:bodyPr>
          <a:lstStyle/>
          <a:p>
            <a:pPr>
              <a:spcBef>
                <a:spcPts val="450"/>
              </a:spcBef>
              <a:spcAft>
                <a:spcPts val="900"/>
              </a:spcAft>
            </a:pPr>
            <a:r>
              <a:rPr lang="en-US" sz="1100" noProof="0" dirty="0">
                <a:solidFill>
                  <a:srgbClr val="412400"/>
                </a:solidFill>
                <a:effectLst/>
                <a:latin typeface="Inter" panose="02000503000000020004" pitchFamily="2" charset="0"/>
              </a:rPr>
              <a:t>Production, reconstruction, and repairs of railway vehicles for ZSSK CARGO</a:t>
            </a:r>
          </a:p>
        </p:txBody>
      </p:sp>
      <p:pic>
        <p:nvPicPr>
          <p:cNvPr id="63" name="Obrázok 62">
            <a:extLst>
              <a:ext uri="{FF2B5EF4-FFF2-40B4-BE49-F238E27FC236}">
                <a16:creationId xmlns:a16="http://schemas.microsoft.com/office/drawing/2014/main" id="{2B3377F2-3B37-CABE-1922-94E6E4C125BF}"/>
              </a:ext>
            </a:extLst>
          </p:cNvPr>
          <p:cNvPicPr>
            <a:picLocks noChangeAspect="1"/>
          </p:cNvPicPr>
          <p:nvPr/>
        </p:nvPicPr>
        <p:blipFill>
          <a:blip r:embed="rId2"/>
          <a:stretch>
            <a:fillRect/>
          </a:stretch>
        </p:blipFill>
        <p:spPr>
          <a:xfrm>
            <a:off x="4371087" y="3138253"/>
            <a:ext cx="3365500" cy="665956"/>
          </a:xfrm>
          <a:prstGeom prst="rect">
            <a:avLst/>
          </a:prstGeom>
        </p:spPr>
      </p:pic>
      <p:sp>
        <p:nvSpPr>
          <p:cNvPr id="64" name="BlokTextu 63">
            <a:extLst>
              <a:ext uri="{FF2B5EF4-FFF2-40B4-BE49-F238E27FC236}">
                <a16:creationId xmlns:a16="http://schemas.microsoft.com/office/drawing/2014/main" id="{641A842F-0813-B48B-F005-EDC69D86FB3F}"/>
              </a:ext>
            </a:extLst>
          </p:cNvPr>
          <p:cNvSpPr txBox="1"/>
          <p:nvPr/>
        </p:nvSpPr>
        <p:spPr>
          <a:xfrm>
            <a:off x="4440250" y="3254097"/>
            <a:ext cx="2763898" cy="461665"/>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Authorization for welding railway</a:t>
            </a:r>
            <a:endParaRPr lang="en-US" sz="1200" b="1" noProof="0" dirty="0">
              <a:solidFill>
                <a:srgbClr val="412400"/>
              </a:solidFill>
              <a:latin typeface="Poppins SemiBold" pitchFamily="2" charset="0"/>
              <a:cs typeface="Poppins SemiBold" pitchFamily="2" charset="0"/>
            </a:endParaRPr>
          </a:p>
          <a:p>
            <a:r>
              <a:rPr lang="en-US" sz="1200" b="1" noProof="0" dirty="0">
                <a:solidFill>
                  <a:srgbClr val="412400"/>
                </a:solidFill>
                <a:effectLst/>
                <a:latin typeface="Poppins SemiBold" pitchFamily="2" charset="0"/>
                <a:cs typeface="Poppins SemiBold" pitchFamily="2" charset="0"/>
              </a:rPr>
              <a:t>vehicles</a:t>
            </a:r>
          </a:p>
        </p:txBody>
      </p:sp>
      <p:pic>
        <p:nvPicPr>
          <p:cNvPr id="65" name="Obrázok 64">
            <a:extLst>
              <a:ext uri="{FF2B5EF4-FFF2-40B4-BE49-F238E27FC236}">
                <a16:creationId xmlns:a16="http://schemas.microsoft.com/office/drawing/2014/main" id="{BF59387A-35C5-A4A9-57F0-87C33446D284}"/>
              </a:ext>
            </a:extLst>
          </p:cNvPr>
          <p:cNvPicPr>
            <a:picLocks noChangeAspect="1"/>
          </p:cNvPicPr>
          <p:nvPr/>
        </p:nvPicPr>
        <p:blipFill>
          <a:blip r:embed="rId2"/>
          <a:stretch>
            <a:fillRect/>
          </a:stretch>
        </p:blipFill>
        <p:spPr>
          <a:xfrm>
            <a:off x="4371087" y="3873408"/>
            <a:ext cx="3365500" cy="665956"/>
          </a:xfrm>
          <a:prstGeom prst="rect">
            <a:avLst/>
          </a:prstGeom>
        </p:spPr>
      </p:pic>
      <p:sp>
        <p:nvSpPr>
          <p:cNvPr id="66" name="BlokTextu 65">
            <a:extLst>
              <a:ext uri="{FF2B5EF4-FFF2-40B4-BE49-F238E27FC236}">
                <a16:creationId xmlns:a16="http://schemas.microsoft.com/office/drawing/2014/main" id="{D946FE55-CD27-6DD2-48CE-C7A094C4FB04}"/>
              </a:ext>
            </a:extLst>
          </p:cNvPr>
          <p:cNvSpPr txBox="1"/>
          <p:nvPr/>
        </p:nvSpPr>
        <p:spPr>
          <a:xfrm>
            <a:off x="4440250" y="3989252"/>
            <a:ext cx="2803973" cy="461665"/>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Authorization for non-destructive</a:t>
            </a:r>
            <a:endParaRPr lang="en-US" sz="1200" b="1" noProof="0" dirty="0">
              <a:solidFill>
                <a:srgbClr val="412400"/>
              </a:solidFill>
              <a:latin typeface="Poppins SemiBold" pitchFamily="2" charset="0"/>
              <a:cs typeface="Poppins SemiBold" pitchFamily="2" charset="0"/>
            </a:endParaRPr>
          </a:p>
          <a:p>
            <a:r>
              <a:rPr lang="en-US" sz="1200" b="1" noProof="0" dirty="0">
                <a:solidFill>
                  <a:srgbClr val="412400"/>
                </a:solidFill>
                <a:effectLst/>
                <a:latin typeface="Poppins SemiBold" pitchFamily="2" charset="0"/>
                <a:cs typeface="Poppins SemiBold" pitchFamily="2" charset="0"/>
              </a:rPr>
              <a:t>testing of railway vehicles</a:t>
            </a:r>
          </a:p>
        </p:txBody>
      </p:sp>
      <p:pic>
        <p:nvPicPr>
          <p:cNvPr id="67" name="Obrázok 66">
            <a:extLst>
              <a:ext uri="{FF2B5EF4-FFF2-40B4-BE49-F238E27FC236}">
                <a16:creationId xmlns:a16="http://schemas.microsoft.com/office/drawing/2014/main" id="{D7F556ED-8917-C420-678C-ECC8B5A15F38}"/>
              </a:ext>
            </a:extLst>
          </p:cNvPr>
          <p:cNvPicPr>
            <a:picLocks noChangeAspect="1"/>
          </p:cNvPicPr>
          <p:nvPr/>
        </p:nvPicPr>
        <p:blipFill>
          <a:blip r:embed="rId2"/>
          <a:stretch>
            <a:fillRect/>
          </a:stretch>
        </p:blipFill>
        <p:spPr>
          <a:xfrm>
            <a:off x="4371087" y="4603043"/>
            <a:ext cx="3365500" cy="540214"/>
          </a:xfrm>
          <a:prstGeom prst="rect">
            <a:avLst/>
          </a:prstGeom>
        </p:spPr>
      </p:pic>
      <p:sp>
        <p:nvSpPr>
          <p:cNvPr id="68" name="BlokTextu 67">
            <a:extLst>
              <a:ext uri="{FF2B5EF4-FFF2-40B4-BE49-F238E27FC236}">
                <a16:creationId xmlns:a16="http://schemas.microsoft.com/office/drawing/2014/main" id="{E565BBC4-7EEA-507B-AE8B-27B9EE8401B2}"/>
              </a:ext>
            </a:extLst>
          </p:cNvPr>
          <p:cNvSpPr txBox="1"/>
          <p:nvPr/>
        </p:nvSpPr>
        <p:spPr>
          <a:xfrm>
            <a:off x="4440250" y="4718887"/>
            <a:ext cx="3219151"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Authorization for </a:t>
            </a:r>
            <a:r>
              <a:rPr lang="en-US" sz="1200" b="1" noProof="0" dirty="0" err="1">
                <a:solidFill>
                  <a:srgbClr val="412400"/>
                </a:solidFill>
                <a:effectLst/>
                <a:latin typeface="Poppins SemiBold" pitchFamily="2" charset="0"/>
                <a:cs typeface="Poppins SemiBold" pitchFamily="2" charset="0"/>
              </a:rPr>
              <a:t>defectoscopic</a:t>
            </a:r>
            <a:r>
              <a:rPr lang="en-US" sz="1200" b="1" noProof="0" dirty="0">
                <a:solidFill>
                  <a:srgbClr val="412400"/>
                </a:solidFill>
                <a:effectLst/>
                <a:latin typeface="Poppins SemiBold" pitchFamily="2" charset="0"/>
                <a:cs typeface="Poppins SemiBold" pitchFamily="2" charset="0"/>
              </a:rPr>
              <a:t> testing</a:t>
            </a:r>
          </a:p>
        </p:txBody>
      </p:sp>
      <p:pic>
        <p:nvPicPr>
          <p:cNvPr id="69" name="Obrázok 68">
            <a:extLst>
              <a:ext uri="{FF2B5EF4-FFF2-40B4-BE49-F238E27FC236}">
                <a16:creationId xmlns:a16="http://schemas.microsoft.com/office/drawing/2014/main" id="{3A4575FC-523F-C8A8-CA6C-248CD5A2FE01}"/>
              </a:ext>
            </a:extLst>
          </p:cNvPr>
          <p:cNvPicPr>
            <a:picLocks noChangeAspect="1"/>
          </p:cNvPicPr>
          <p:nvPr/>
        </p:nvPicPr>
        <p:blipFill>
          <a:blip r:embed="rId2"/>
          <a:stretch>
            <a:fillRect/>
          </a:stretch>
        </p:blipFill>
        <p:spPr>
          <a:xfrm>
            <a:off x="4371087" y="5230392"/>
            <a:ext cx="3365500" cy="481400"/>
          </a:xfrm>
          <a:prstGeom prst="rect">
            <a:avLst/>
          </a:prstGeom>
        </p:spPr>
      </p:pic>
      <p:sp>
        <p:nvSpPr>
          <p:cNvPr id="70" name="BlokTextu 69">
            <a:extLst>
              <a:ext uri="{FF2B5EF4-FFF2-40B4-BE49-F238E27FC236}">
                <a16:creationId xmlns:a16="http://schemas.microsoft.com/office/drawing/2014/main" id="{6497DBD0-9A0A-B9F9-5FD8-A94EEADB627D}"/>
              </a:ext>
            </a:extLst>
          </p:cNvPr>
          <p:cNvSpPr txBox="1"/>
          <p:nvPr/>
        </p:nvSpPr>
        <p:spPr>
          <a:xfrm>
            <a:off x="4440250" y="5346236"/>
            <a:ext cx="1292341" cy="276999"/>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VPI Certificate</a:t>
            </a:r>
          </a:p>
        </p:txBody>
      </p:sp>
      <p:pic>
        <p:nvPicPr>
          <p:cNvPr id="71" name="Obrázok 70">
            <a:extLst>
              <a:ext uri="{FF2B5EF4-FFF2-40B4-BE49-F238E27FC236}">
                <a16:creationId xmlns:a16="http://schemas.microsoft.com/office/drawing/2014/main" id="{25FC99F8-8D27-B5CC-B144-D83818C963F1}"/>
              </a:ext>
            </a:extLst>
          </p:cNvPr>
          <p:cNvPicPr>
            <a:picLocks noChangeAspect="1"/>
          </p:cNvPicPr>
          <p:nvPr/>
        </p:nvPicPr>
        <p:blipFill>
          <a:blip r:embed="rId2"/>
          <a:stretch>
            <a:fillRect/>
          </a:stretch>
        </p:blipFill>
        <p:spPr>
          <a:xfrm>
            <a:off x="4367803" y="5773222"/>
            <a:ext cx="3365500" cy="665956"/>
          </a:xfrm>
          <a:prstGeom prst="rect">
            <a:avLst/>
          </a:prstGeom>
        </p:spPr>
      </p:pic>
      <p:sp>
        <p:nvSpPr>
          <p:cNvPr id="72" name="BlokTextu 71">
            <a:extLst>
              <a:ext uri="{FF2B5EF4-FFF2-40B4-BE49-F238E27FC236}">
                <a16:creationId xmlns:a16="http://schemas.microsoft.com/office/drawing/2014/main" id="{64E2AB80-089A-0DD6-7772-251896C1282C}"/>
              </a:ext>
            </a:extLst>
          </p:cNvPr>
          <p:cNvSpPr txBox="1"/>
          <p:nvPr/>
        </p:nvSpPr>
        <p:spPr>
          <a:xfrm>
            <a:off x="4436966" y="5889066"/>
            <a:ext cx="3180679" cy="461665"/>
          </a:xfrm>
          <a:prstGeom prst="rect">
            <a:avLst/>
          </a:prstGeom>
          <a:noFill/>
        </p:spPr>
        <p:txBody>
          <a:bodyPr wrap="none" rtlCol="0">
            <a:spAutoFit/>
          </a:bodyPr>
          <a:lstStyle/>
          <a:p>
            <a:r>
              <a:rPr lang="en-US" sz="1200" b="1" noProof="0" dirty="0">
                <a:solidFill>
                  <a:srgbClr val="412400"/>
                </a:solidFill>
                <a:effectLst/>
                <a:latin typeface="Poppins SemiBold" pitchFamily="2" charset="0"/>
                <a:cs typeface="Poppins SemiBold" pitchFamily="2" charset="0"/>
              </a:rPr>
              <a:t>Authorization for performing technical</a:t>
            </a:r>
            <a:endParaRPr lang="en-US" sz="1200" b="1" noProof="0" dirty="0">
              <a:solidFill>
                <a:srgbClr val="412400"/>
              </a:solidFill>
              <a:latin typeface="Poppins SemiBold" pitchFamily="2" charset="0"/>
              <a:cs typeface="Poppins SemiBold" pitchFamily="2" charset="0"/>
            </a:endParaRPr>
          </a:p>
          <a:p>
            <a:r>
              <a:rPr lang="en-US" sz="1200" b="1" noProof="0" dirty="0">
                <a:solidFill>
                  <a:srgbClr val="412400"/>
                </a:solidFill>
                <a:effectLst/>
                <a:latin typeface="Poppins SemiBold" pitchFamily="2" charset="0"/>
                <a:cs typeface="Poppins SemiBold" pitchFamily="2" charset="0"/>
              </a:rPr>
              <a:t>inspections of railway vehicles</a:t>
            </a:r>
          </a:p>
        </p:txBody>
      </p:sp>
      <p:pic>
        <p:nvPicPr>
          <p:cNvPr id="73" name="Obrázok 72">
            <a:extLst>
              <a:ext uri="{FF2B5EF4-FFF2-40B4-BE49-F238E27FC236}">
                <a16:creationId xmlns:a16="http://schemas.microsoft.com/office/drawing/2014/main" id="{74F6BA99-26EA-EFB7-024B-CE93769F5352}"/>
              </a:ext>
            </a:extLst>
          </p:cNvPr>
          <p:cNvPicPr>
            <a:picLocks noChangeAspect="1"/>
          </p:cNvPicPr>
          <p:nvPr/>
        </p:nvPicPr>
        <p:blipFill>
          <a:blip r:embed="rId2"/>
          <a:stretch>
            <a:fillRect/>
          </a:stretch>
        </p:blipFill>
        <p:spPr>
          <a:xfrm>
            <a:off x="7809034" y="405281"/>
            <a:ext cx="3365500" cy="1017347"/>
          </a:xfrm>
          <a:prstGeom prst="rect">
            <a:avLst/>
          </a:prstGeom>
        </p:spPr>
      </p:pic>
      <p:sp>
        <p:nvSpPr>
          <p:cNvPr id="74" name="BlokTextu 73">
            <a:extLst>
              <a:ext uri="{FF2B5EF4-FFF2-40B4-BE49-F238E27FC236}">
                <a16:creationId xmlns:a16="http://schemas.microsoft.com/office/drawing/2014/main" id="{189B8C76-3D76-A363-5828-804C37BD6F30}"/>
              </a:ext>
            </a:extLst>
          </p:cNvPr>
          <p:cNvSpPr txBox="1"/>
          <p:nvPr/>
        </p:nvSpPr>
        <p:spPr>
          <a:xfrm>
            <a:off x="7878197" y="521125"/>
            <a:ext cx="1239442" cy="276999"/>
          </a:xfrm>
          <a:prstGeom prst="rect">
            <a:avLst/>
          </a:prstGeom>
          <a:noFill/>
        </p:spPr>
        <p:txBody>
          <a:bodyPr wrap="none" rtlCol="0">
            <a:spAutoFit/>
          </a:bodyPr>
          <a:lstStyle/>
          <a:p>
            <a:pPr>
              <a:spcBef>
                <a:spcPts val="450"/>
              </a:spcBef>
              <a:spcAft>
                <a:spcPts val="900"/>
              </a:spcAft>
            </a:pPr>
            <a:r>
              <a:rPr lang="en-US" sz="1200" b="1" noProof="0" dirty="0">
                <a:solidFill>
                  <a:srgbClr val="412400"/>
                </a:solidFill>
                <a:effectLst/>
                <a:latin typeface="Poppins SemiBold" pitchFamily="2" charset="0"/>
                <a:cs typeface="Poppins SemiBold" pitchFamily="2" charset="0"/>
              </a:rPr>
              <a:t>Authorization</a:t>
            </a:r>
          </a:p>
        </p:txBody>
      </p:sp>
      <p:sp>
        <p:nvSpPr>
          <p:cNvPr id="75" name="BlokTextu 74">
            <a:extLst>
              <a:ext uri="{FF2B5EF4-FFF2-40B4-BE49-F238E27FC236}">
                <a16:creationId xmlns:a16="http://schemas.microsoft.com/office/drawing/2014/main" id="{2BBF3142-988A-CF56-0B53-AB0C4BB364F8}"/>
              </a:ext>
            </a:extLst>
          </p:cNvPr>
          <p:cNvSpPr txBox="1"/>
          <p:nvPr/>
        </p:nvSpPr>
        <p:spPr>
          <a:xfrm>
            <a:off x="7878198" y="738259"/>
            <a:ext cx="3153662" cy="600164"/>
          </a:xfrm>
          <a:prstGeom prst="rect">
            <a:avLst/>
          </a:prstGeom>
          <a:noFill/>
        </p:spPr>
        <p:txBody>
          <a:bodyPr wrap="square" rtlCol="0">
            <a:spAutoFit/>
          </a:bodyPr>
          <a:lstStyle/>
          <a:p>
            <a:pPr>
              <a:spcBef>
                <a:spcPts val="450"/>
              </a:spcBef>
              <a:spcAft>
                <a:spcPts val="900"/>
              </a:spcAft>
            </a:pPr>
            <a:r>
              <a:rPr lang="en-US" sz="1100" noProof="0" dirty="0">
                <a:solidFill>
                  <a:srgbClr val="412400"/>
                </a:solidFill>
                <a:effectLst/>
                <a:latin typeface="Inter" panose="02000503000000020004" pitchFamily="2" charset="0"/>
              </a:rPr>
              <a:t>for installation, repairs, maintenance, reconstructions, revisions, and testing of designated pressure technical equipment</a:t>
            </a:r>
          </a:p>
        </p:txBody>
      </p:sp>
      <p:sp>
        <p:nvSpPr>
          <p:cNvPr id="7" name="Pravouholník 6">
            <a:extLst>
              <a:ext uri="{FF2B5EF4-FFF2-40B4-BE49-F238E27FC236}">
                <a16:creationId xmlns:a16="http://schemas.microsoft.com/office/drawing/2014/main" id="{F7CE12C3-4659-B381-865A-C0AAD5095CEF}"/>
              </a:ext>
            </a:extLst>
          </p:cNvPr>
          <p:cNvSpPr/>
          <p:nvPr/>
        </p:nvSpPr>
        <p:spPr>
          <a:xfrm>
            <a:off x="0" y="952924"/>
            <a:ext cx="647700" cy="1778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3752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kTextu 10">
            <a:extLst>
              <a:ext uri="{FF2B5EF4-FFF2-40B4-BE49-F238E27FC236}">
                <a16:creationId xmlns:a16="http://schemas.microsoft.com/office/drawing/2014/main" id="{CB5FC45C-6227-B5B7-5D70-FC0BC0AA56FC}"/>
              </a:ext>
            </a:extLst>
          </p:cNvPr>
          <p:cNvSpPr txBox="1"/>
          <p:nvPr/>
        </p:nvSpPr>
        <p:spPr>
          <a:xfrm>
            <a:off x="849528" y="1980239"/>
            <a:ext cx="3490978" cy="4524315"/>
          </a:xfrm>
          <a:prstGeom prst="rect">
            <a:avLst/>
          </a:prstGeom>
          <a:noFill/>
        </p:spPr>
        <p:txBody>
          <a:bodyPr wrap="square">
            <a:spAutoFit/>
          </a:bodyPr>
          <a:lstStyle/>
          <a:p>
            <a:r>
              <a:rPr lang="en-US" noProof="0" dirty="0">
                <a:solidFill>
                  <a:srgbClr val="373937"/>
                </a:solidFill>
                <a:effectLst/>
                <a:latin typeface="Inter" panose="02000503000000020004" pitchFamily="2" charset="0"/>
              </a:rPr>
              <a:t>In collaboration with our Swiss partners, we initiated the development of three types of freight container wagons – bogie wagons </a:t>
            </a:r>
            <a:r>
              <a:rPr lang="en-US" noProof="0" dirty="0" err="1">
                <a:solidFill>
                  <a:srgbClr val="373937"/>
                </a:solidFill>
                <a:effectLst/>
                <a:latin typeface="Inter" panose="02000503000000020004" pitchFamily="2" charset="0"/>
              </a:rPr>
              <a:t>Sgns</a:t>
            </a:r>
            <a:r>
              <a:rPr lang="en-US" noProof="0" dirty="0">
                <a:solidFill>
                  <a:srgbClr val="373937"/>
                </a:solidFill>
                <a:effectLst/>
                <a:latin typeface="Inter" panose="02000503000000020004" pitchFamily="2" charset="0"/>
              </a:rPr>
              <a:t>(s) 60’, </a:t>
            </a:r>
            <a:r>
              <a:rPr lang="en-US" noProof="0" dirty="0" err="1">
                <a:solidFill>
                  <a:srgbClr val="373937"/>
                </a:solidFill>
                <a:effectLst/>
                <a:latin typeface="Inter" panose="02000503000000020004" pitchFamily="2" charset="0"/>
              </a:rPr>
              <a:t>Sgmmns</a:t>
            </a:r>
            <a:r>
              <a:rPr lang="en-US" noProof="0" dirty="0">
                <a:solidFill>
                  <a:srgbClr val="373937"/>
                </a:solidFill>
                <a:effectLst/>
                <a:latin typeface="Inter" panose="02000503000000020004" pitchFamily="2" charset="0"/>
              </a:rPr>
              <a:t>(s) 40’, and 2-axle wagons </a:t>
            </a:r>
            <a:r>
              <a:rPr lang="en-US" noProof="0" dirty="0" err="1">
                <a:solidFill>
                  <a:srgbClr val="373937"/>
                </a:solidFill>
                <a:effectLst/>
                <a:latin typeface="Inter" panose="02000503000000020004" pitchFamily="2" charset="0"/>
              </a:rPr>
              <a:t>Lgns</a:t>
            </a:r>
            <a:r>
              <a:rPr lang="en-US" noProof="0" dirty="0">
                <a:solidFill>
                  <a:srgbClr val="373937"/>
                </a:solidFill>
                <a:effectLst/>
                <a:latin typeface="Inter" panose="02000503000000020004" pitchFamily="2" charset="0"/>
              </a:rPr>
              <a:t> 40’. During 2023 and 2024, prototype production and testing of these wagons were successfully completed, and we obtained TSI certificates for their production. The approval process with ERA is expected to be finalized by the end of 2024.</a:t>
            </a:r>
          </a:p>
        </p:txBody>
      </p:sp>
      <p:pic>
        <p:nvPicPr>
          <p:cNvPr id="3" name="Obrázok 2">
            <a:extLst>
              <a:ext uri="{FF2B5EF4-FFF2-40B4-BE49-F238E27FC236}">
                <a16:creationId xmlns:a16="http://schemas.microsoft.com/office/drawing/2014/main" id="{0CAAF147-40B5-DC4E-0D8C-AD9E43FD767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04435" y="1"/>
            <a:ext cx="7087566" cy="6858000"/>
          </a:xfrm>
          <a:prstGeom prst="rect">
            <a:avLst/>
          </a:prstGeom>
        </p:spPr>
      </p:pic>
      <p:sp>
        <p:nvSpPr>
          <p:cNvPr id="2" name="BlokTextu 1">
            <a:extLst>
              <a:ext uri="{FF2B5EF4-FFF2-40B4-BE49-F238E27FC236}">
                <a16:creationId xmlns:a16="http://schemas.microsoft.com/office/drawing/2014/main" id="{0B1F25A6-6FA5-DE86-FB10-E2596EF90FB2}"/>
              </a:ext>
            </a:extLst>
          </p:cNvPr>
          <p:cNvSpPr txBox="1"/>
          <p:nvPr/>
        </p:nvSpPr>
        <p:spPr>
          <a:xfrm>
            <a:off x="839018" y="819666"/>
            <a:ext cx="2441694" cy="800219"/>
          </a:xfrm>
          <a:prstGeom prst="rect">
            <a:avLst/>
          </a:prstGeom>
          <a:noFill/>
        </p:spPr>
        <p:txBody>
          <a:bodyPr wrap="none" rtlCol="0">
            <a:spAutoFit/>
          </a:bodyPr>
          <a:lstStyle/>
          <a:p>
            <a:r>
              <a:rPr lang="en-US" sz="2300" b="1" noProof="0" dirty="0">
                <a:solidFill>
                  <a:srgbClr val="400000"/>
                </a:solidFill>
                <a:latin typeface="Poppins SemiBold" pitchFamily="2" charset="0"/>
                <a:cs typeface="Poppins SemiBold" pitchFamily="2" charset="0"/>
              </a:rPr>
              <a:t>Production of</a:t>
            </a:r>
          </a:p>
          <a:p>
            <a:r>
              <a:rPr lang="en-US" sz="2300" b="1" noProof="0" dirty="0">
                <a:solidFill>
                  <a:srgbClr val="400000"/>
                </a:solidFill>
                <a:latin typeface="Poppins SemiBold" pitchFamily="2" charset="0"/>
                <a:cs typeface="Poppins SemiBold" pitchFamily="2" charset="0"/>
              </a:rPr>
              <a:t>freight wagons</a:t>
            </a:r>
          </a:p>
        </p:txBody>
      </p:sp>
      <p:pic>
        <p:nvPicPr>
          <p:cNvPr id="4" name="Obrázok 3">
            <a:extLst>
              <a:ext uri="{FF2B5EF4-FFF2-40B4-BE49-F238E27FC236}">
                <a16:creationId xmlns:a16="http://schemas.microsoft.com/office/drawing/2014/main" id="{3F2E07E7-CAB2-8BCE-9291-48FAD3A5FF5D}"/>
              </a:ext>
            </a:extLst>
          </p:cNvPr>
          <p:cNvPicPr>
            <a:picLocks noChangeAspect="1"/>
          </p:cNvPicPr>
          <p:nvPr/>
        </p:nvPicPr>
        <p:blipFill>
          <a:blip r:embed="rId3"/>
          <a:stretch>
            <a:fillRect/>
          </a:stretch>
        </p:blipFill>
        <p:spPr>
          <a:xfrm>
            <a:off x="0" y="936438"/>
            <a:ext cx="647700" cy="177800"/>
          </a:xfrm>
          <a:prstGeom prst="rect">
            <a:avLst/>
          </a:prstGeom>
        </p:spPr>
      </p:pic>
    </p:spTree>
    <p:extLst>
      <p:ext uri="{BB962C8B-B14F-4D97-AF65-F5344CB8AC3E}">
        <p14:creationId xmlns:p14="http://schemas.microsoft.com/office/powerpoint/2010/main" val="290102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334FC70C-CB7B-9470-A3C2-44230E56751F}"/>
              </a:ext>
            </a:extLst>
          </p:cNvPr>
          <p:cNvPicPr>
            <a:picLocks noChangeAspect="1"/>
          </p:cNvPicPr>
          <p:nvPr/>
        </p:nvPicPr>
        <p:blipFill>
          <a:blip r:embed="rId2"/>
          <a:stretch>
            <a:fillRect/>
          </a:stretch>
        </p:blipFill>
        <p:spPr>
          <a:xfrm>
            <a:off x="953589" y="450850"/>
            <a:ext cx="11238411" cy="5956300"/>
          </a:xfrm>
          <a:prstGeom prst="rect">
            <a:avLst/>
          </a:prstGeom>
        </p:spPr>
      </p:pic>
      <p:pic>
        <p:nvPicPr>
          <p:cNvPr id="10" name="Obrázok 9">
            <a:extLst>
              <a:ext uri="{FF2B5EF4-FFF2-40B4-BE49-F238E27FC236}">
                <a16:creationId xmlns:a16="http://schemas.microsoft.com/office/drawing/2014/main" id="{97CF21F0-8861-A8C1-5AD4-C2C7FDE4B87F}"/>
              </a:ext>
            </a:extLst>
          </p:cNvPr>
          <p:cNvPicPr>
            <a:picLocks noChangeAspect="1"/>
          </p:cNvPicPr>
          <p:nvPr/>
        </p:nvPicPr>
        <p:blipFill>
          <a:blip r:embed="rId3"/>
          <a:stretch>
            <a:fillRect/>
          </a:stretch>
        </p:blipFill>
        <p:spPr>
          <a:xfrm>
            <a:off x="0" y="936438"/>
            <a:ext cx="647700" cy="177800"/>
          </a:xfrm>
          <a:prstGeom prst="rect">
            <a:avLst/>
          </a:prstGeom>
        </p:spPr>
      </p:pic>
      <p:pic>
        <p:nvPicPr>
          <p:cNvPr id="2" name="Obrázok 1">
            <a:extLst>
              <a:ext uri="{FF2B5EF4-FFF2-40B4-BE49-F238E27FC236}">
                <a16:creationId xmlns:a16="http://schemas.microsoft.com/office/drawing/2014/main" id="{D74B36F2-D334-320C-29A8-95932883B933}"/>
              </a:ext>
            </a:extLst>
          </p:cNvPr>
          <p:cNvPicPr>
            <a:picLocks noChangeAspect="1"/>
          </p:cNvPicPr>
          <p:nvPr/>
        </p:nvPicPr>
        <p:blipFill>
          <a:blip r:embed="rId4"/>
          <a:stretch>
            <a:fillRect/>
          </a:stretch>
        </p:blipFill>
        <p:spPr>
          <a:xfrm>
            <a:off x="2749550" y="835282"/>
            <a:ext cx="6692900" cy="4940300"/>
          </a:xfrm>
          <a:prstGeom prst="rect">
            <a:avLst/>
          </a:prstGeom>
        </p:spPr>
      </p:pic>
      <p:sp>
        <p:nvSpPr>
          <p:cNvPr id="3" name="BlokTextu 2">
            <a:extLst>
              <a:ext uri="{FF2B5EF4-FFF2-40B4-BE49-F238E27FC236}">
                <a16:creationId xmlns:a16="http://schemas.microsoft.com/office/drawing/2014/main" id="{FAFE86C0-7CDA-A07A-88B0-4601248FDD2E}"/>
              </a:ext>
            </a:extLst>
          </p:cNvPr>
          <p:cNvSpPr txBox="1"/>
          <p:nvPr/>
        </p:nvSpPr>
        <p:spPr>
          <a:xfrm>
            <a:off x="5551620" y="1952367"/>
            <a:ext cx="1088760" cy="246221"/>
          </a:xfrm>
          <a:prstGeom prst="rect">
            <a:avLst/>
          </a:prstGeom>
          <a:noFill/>
        </p:spPr>
        <p:txBody>
          <a:bodyPr wrap="none" rtlCol="0">
            <a:spAutoFit/>
          </a:bodyPr>
          <a:lstStyle/>
          <a:p>
            <a:pPr algn="ctr"/>
            <a:r>
              <a:rPr lang="en-US" sz="1000" b="1" noProof="0" dirty="0" err="1">
                <a:latin typeface="Inter SemiBold" panose="02000503000000020004" pitchFamily="2" charset="0"/>
                <a:ea typeface="Inter SemiBold" panose="02000503000000020004" pitchFamily="2" charset="0"/>
              </a:rPr>
              <a:t>Lgns</a:t>
            </a:r>
            <a:r>
              <a:rPr lang="en-US" sz="1000" b="1" noProof="0" dirty="0">
                <a:latin typeface="Inter SemiBold" panose="02000503000000020004" pitchFamily="2" charset="0"/>
                <a:ea typeface="Inter SemiBold" panose="02000503000000020004" pitchFamily="2" charset="0"/>
              </a:rPr>
              <a:t> 40‘ 2024</a:t>
            </a:r>
          </a:p>
        </p:txBody>
      </p:sp>
      <p:sp>
        <p:nvSpPr>
          <p:cNvPr id="4" name="BlokTextu 3">
            <a:extLst>
              <a:ext uri="{FF2B5EF4-FFF2-40B4-BE49-F238E27FC236}">
                <a16:creationId xmlns:a16="http://schemas.microsoft.com/office/drawing/2014/main" id="{24F6EC72-E7D4-032F-4453-9114439725EE}"/>
              </a:ext>
            </a:extLst>
          </p:cNvPr>
          <p:cNvSpPr txBox="1"/>
          <p:nvPr/>
        </p:nvSpPr>
        <p:spPr>
          <a:xfrm>
            <a:off x="5328001" y="4007708"/>
            <a:ext cx="1535998" cy="246221"/>
          </a:xfrm>
          <a:prstGeom prst="rect">
            <a:avLst/>
          </a:prstGeom>
          <a:noFill/>
        </p:spPr>
        <p:txBody>
          <a:bodyPr wrap="none" rtlCol="0">
            <a:spAutoFit/>
          </a:bodyPr>
          <a:lstStyle/>
          <a:p>
            <a:pPr algn="ctr"/>
            <a:r>
              <a:rPr lang="en-US" sz="1000" b="1" noProof="0" dirty="0" err="1">
                <a:latin typeface="Inter SemiBold" panose="02000503000000020004" pitchFamily="2" charset="0"/>
                <a:ea typeface="Inter SemiBold" panose="02000503000000020004" pitchFamily="2" charset="0"/>
              </a:rPr>
              <a:t>Sgmmns</a:t>
            </a:r>
            <a:r>
              <a:rPr lang="en-US" sz="1000" b="1" noProof="0" dirty="0">
                <a:latin typeface="Inter SemiBold" panose="02000503000000020004" pitchFamily="2" charset="0"/>
                <a:ea typeface="Inter SemiBold" panose="02000503000000020004" pitchFamily="2" charset="0"/>
              </a:rPr>
              <a:t> (s) 40´ 2024</a:t>
            </a:r>
          </a:p>
        </p:txBody>
      </p:sp>
      <p:sp>
        <p:nvSpPr>
          <p:cNvPr id="5" name="BlokTextu 4">
            <a:extLst>
              <a:ext uri="{FF2B5EF4-FFF2-40B4-BE49-F238E27FC236}">
                <a16:creationId xmlns:a16="http://schemas.microsoft.com/office/drawing/2014/main" id="{927F1616-D9D5-518B-9DD9-190CDAF11074}"/>
              </a:ext>
            </a:extLst>
          </p:cNvPr>
          <p:cNvSpPr txBox="1"/>
          <p:nvPr/>
        </p:nvSpPr>
        <p:spPr>
          <a:xfrm>
            <a:off x="5440211" y="5986103"/>
            <a:ext cx="1311578" cy="246221"/>
          </a:xfrm>
          <a:prstGeom prst="rect">
            <a:avLst/>
          </a:prstGeom>
          <a:noFill/>
        </p:spPr>
        <p:txBody>
          <a:bodyPr wrap="none" rtlCol="0">
            <a:spAutoFit/>
          </a:bodyPr>
          <a:lstStyle/>
          <a:p>
            <a:r>
              <a:rPr lang="en-US" sz="1000" b="1" noProof="0" dirty="0" err="1">
                <a:solidFill>
                  <a:srgbClr val="373937"/>
                </a:solidFill>
                <a:effectLst/>
                <a:latin typeface="Inter" panose="02000503000000020004" pitchFamily="2" charset="0"/>
              </a:rPr>
              <a:t>Sgns</a:t>
            </a:r>
            <a:r>
              <a:rPr lang="en-US" sz="1000" b="1" noProof="0" dirty="0">
                <a:solidFill>
                  <a:srgbClr val="373937"/>
                </a:solidFill>
                <a:effectLst/>
                <a:latin typeface="Inter" panose="02000503000000020004" pitchFamily="2" charset="0"/>
              </a:rPr>
              <a:t> (s) 60´ 2024</a:t>
            </a:r>
            <a:endParaRPr lang="en-US" sz="1000" noProof="0" dirty="0">
              <a:solidFill>
                <a:srgbClr val="373937"/>
              </a:solidFill>
              <a:effectLst/>
              <a:latin typeface="Inter SemiBold" panose="02000503000000020004" pitchFamily="2" charset="0"/>
            </a:endParaRPr>
          </a:p>
        </p:txBody>
      </p:sp>
    </p:spTree>
    <p:extLst>
      <p:ext uri="{BB962C8B-B14F-4D97-AF65-F5344CB8AC3E}">
        <p14:creationId xmlns:p14="http://schemas.microsoft.com/office/powerpoint/2010/main" val="22896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52448-977E-B337-3CD7-1791406E89A0}"/>
            </a:ext>
          </a:extLst>
        </p:cNvPr>
        <p:cNvGrpSpPr/>
        <p:nvPr/>
      </p:nvGrpSpPr>
      <p:grpSpPr>
        <a:xfrm>
          <a:off x="0" y="0"/>
          <a:ext cx="0" cy="0"/>
          <a:chOff x="0" y="0"/>
          <a:chExt cx="0" cy="0"/>
        </a:xfrm>
      </p:grpSpPr>
      <p:pic>
        <p:nvPicPr>
          <p:cNvPr id="5" name="Obrázok 4">
            <a:extLst>
              <a:ext uri="{FF2B5EF4-FFF2-40B4-BE49-F238E27FC236}">
                <a16:creationId xmlns:a16="http://schemas.microsoft.com/office/drawing/2014/main" id="{AE22EA66-6A56-4ED2-32A1-7C9C4E85A75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79843" y="-1"/>
            <a:ext cx="6512156" cy="6858001"/>
          </a:xfrm>
          <a:prstGeom prst="rect">
            <a:avLst/>
          </a:prstGeom>
        </p:spPr>
      </p:pic>
      <p:sp>
        <p:nvSpPr>
          <p:cNvPr id="11" name="BlokTextu 10">
            <a:extLst>
              <a:ext uri="{FF2B5EF4-FFF2-40B4-BE49-F238E27FC236}">
                <a16:creationId xmlns:a16="http://schemas.microsoft.com/office/drawing/2014/main" id="{E78997E3-69F1-31B6-382B-ECC6B6E996A7}"/>
              </a:ext>
            </a:extLst>
          </p:cNvPr>
          <p:cNvSpPr txBox="1"/>
          <p:nvPr/>
        </p:nvSpPr>
        <p:spPr>
          <a:xfrm>
            <a:off x="849527" y="1980239"/>
            <a:ext cx="4035981" cy="3970318"/>
          </a:xfrm>
          <a:prstGeom prst="rect">
            <a:avLst/>
          </a:prstGeom>
          <a:noFill/>
        </p:spPr>
        <p:txBody>
          <a:bodyPr wrap="square">
            <a:spAutoFit/>
          </a:bodyPr>
          <a:lstStyle/>
          <a:p>
            <a:r>
              <a:rPr lang="en-US" noProof="0" dirty="0">
                <a:solidFill>
                  <a:srgbClr val="373937"/>
                </a:solidFill>
                <a:effectLst/>
                <a:latin typeface="Inter" panose="02000503000000020004" pitchFamily="2" charset="0"/>
              </a:rPr>
              <a:t>The approved production process focuses on the manufacturing of new wheelsets for freight wagons using new components.</a:t>
            </a:r>
          </a:p>
          <a:p>
            <a:endParaRPr lang="en-US" noProof="0" dirty="0">
              <a:solidFill>
                <a:srgbClr val="373937"/>
              </a:solidFill>
              <a:latin typeface="Inter" panose="02000503000000020004" pitchFamily="2" charset="0"/>
            </a:endParaRPr>
          </a:p>
          <a:p>
            <a:r>
              <a:rPr lang="en-US" noProof="0" dirty="0">
                <a:solidFill>
                  <a:srgbClr val="373937"/>
                </a:solidFill>
                <a:effectLst/>
                <a:latin typeface="Inter" panose="02000503000000020004" pitchFamily="2" charset="0"/>
              </a:rPr>
              <a:t>The components used are provided with complete technical documentation and are supplied by approved manufacturers. With modern technical equipment and experienced personnel, we ensure a production process at our facility that achieves the required quality and customer satisfaction.</a:t>
            </a:r>
          </a:p>
        </p:txBody>
      </p:sp>
      <p:sp>
        <p:nvSpPr>
          <p:cNvPr id="3" name="BlokTextu 2">
            <a:extLst>
              <a:ext uri="{FF2B5EF4-FFF2-40B4-BE49-F238E27FC236}">
                <a16:creationId xmlns:a16="http://schemas.microsoft.com/office/drawing/2014/main" id="{24487AFF-57F5-48B4-8C72-B0100FDEBDB9}"/>
              </a:ext>
            </a:extLst>
          </p:cNvPr>
          <p:cNvSpPr txBox="1"/>
          <p:nvPr/>
        </p:nvSpPr>
        <p:spPr>
          <a:xfrm>
            <a:off x="839018" y="819666"/>
            <a:ext cx="2182008" cy="800219"/>
          </a:xfrm>
          <a:prstGeom prst="rect">
            <a:avLst/>
          </a:prstGeom>
          <a:noFill/>
        </p:spPr>
        <p:txBody>
          <a:bodyPr wrap="none" rtlCol="0">
            <a:spAutoFit/>
          </a:bodyPr>
          <a:lstStyle/>
          <a:p>
            <a:r>
              <a:rPr lang="en-US" sz="2300" b="1" noProof="0" dirty="0">
                <a:solidFill>
                  <a:srgbClr val="400000"/>
                </a:solidFill>
                <a:latin typeface="Poppins SemiBold" pitchFamily="2" charset="0"/>
                <a:cs typeface="Poppins SemiBold" pitchFamily="2" charset="0"/>
              </a:rPr>
              <a:t>Production of</a:t>
            </a:r>
          </a:p>
          <a:p>
            <a:r>
              <a:rPr lang="en-US" sz="2300" b="1" noProof="0" dirty="0">
                <a:solidFill>
                  <a:srgbClr val="400000"/>
                </a:solidFill>
                <a:latin typeface="Poppins SemiBold" pitchFamily="2" charset="0"/>
                <a:cs typeface="Poppins SemiBold" pitchFamily="2" charset="0"/>
              </a:rPr>
              <a:t>wheelsets</a:t>
            </a:r>
          </a:p>
        </p:txBody>
      </p:sp>
      <p:pic>
        <p:nvPicPr>
          <p:cNvPr id="2" name="Obrázok 1">
            <a:extLst>
              <a:ext uri="{FF2B5EF4-FFF2-40B4-BE49-F238E27FC236}">
                <a16:creationId xmlns:a16="http://schemas.microsoft.com/office/drawing/2014/main" id="{2C8F8F78-744A-3C6E-7B45-863C504E1595}"/>
              </a:ext>
            </a:extLst>
          </p:cNvPr>
          <p:cNvPicPr>
            <a:picLocks noChangeAspect="1"/>
          </p:cNvPicPr>
          <p:nvPr/>
        </p:nvPicPr>
        <p:blipFill>
          <a:blip r:embed="rId3"/>
          <a:stretch>
            <a:fillRect/>
          </a:stretch>
        </p:blipFill>
        <p:spPr>
          <a:xfrm>
            <a:off x="0" y="936438"/>
            <a:ext cx="647700" cy="177800"/>
          </a:xfrm>
          <a:prstGeom prst="rect">
            <a:avLst/>
          </a:prstGeom>
        </p:spPr>
      </p:pic>
    </p:spTree>
    <p:extLst>
      <p:ext uri="{BB962C8B-B14F-4D97-AF65-F5344CB8AC3E}">
        <p14:creationId xmlns:p14="http://schemas.microsoft.com/office/powerpoint/2010/main" val="1541550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DE41F-C933-981C-1BF7-5C9DDE19A7D8}"/>
            </a:ext>
          </a:extLst>
        </p:cNvPr>
        <p:cNvGrpSpPr/>
        <p:nvPr/>
      </p:nvGrpSpPr>
      <p:grpSpPr>
        <a:xfrm>
          <a:off x="0" y="0"/>
          <a:ext cx="0" cy="0"/>
          <a:chOff x="0" y="0"/>
          <a:chExt cx="0" cy="0"/>
        </a:xfrm>
      </p:grpSpPr>
      <p:pic>
        <p:nvPicPr>
          <p:cNvPr id="3" name="Obrázok 2">
            <a:extLst>
              <a:ext uri="{FF2B5EF4-FFF2-40B4-BE49-F238E27FC236}">
                <a16:creationId xmlns:a16="http://schemas.microsoft.com/office/drawing/2014/main" id="{256A8916-7152-AA4B-5713-E29A19664660}"/>
              </a:ext>
            </a:extLst>
          </p:cNvPr>
          <p:cNvPicPr>
            <a:picLocks noChangeAspect="1"/>
          </p:cNvPicPr>
          <p:nvPr/>
        </p:nvPicPr>
        <p:blipFill>
          <a:blip r:embed="rId2"/>
          <a:stretch>
            <a:fillRect/>
          </a:stretch>
        </p:blipFill>
        <p:spPr>
          <a:xfrm>
            <a:off x="953588" y="450849"/>
            <a:ext cx="10755812" cy="5952871"/>
          </a:xfrm>
          <a:prstGeom prst="rect">
            <a:avLst/>
          </a:prstGeom>
        </p:spPr>
      </p:pic>
      <p:pic>
        <p:nvPicPr>
          <p:cNvPr id="10" name="Obrázok 9">
            <a:extLst>
              <a:ext uri="{FF2B5EF4-FFF2-40B4-BE49-F238E27FC236}">
                <a16:creationId xmlns:a16="http://schemas.microsoft.com/office/drawing/2014/main" id="{3BFE7A53-3463-31B9-1648-29CA8C3EB993}"/>
              </a:ext>
            </a:extLst>
          </p:cNvPr>
          <p:cNvPicPr>
            <a:picLocks noChangeAspect="1"/>
          </p:cNvPicPr>
          <p:nvPr/>
        </p:nvPicPr>
        <p:blipFill>
          <a:blip r:embed="rId3"/>
          <a:stretch>
            <a:fillRect/>
          </a:stretch>
        </p:blipFill>
        <p:spPr>
          <a:xfrm>
            <a:off x="0" y="936438"/>
            <a:ext cx="647700" cy="177800"/>
          </a:xfrm>
          <a:prstGeom prst="rect">
            <a:avLst/>
          </a:prstGeom>
        </p:spPr>
      </p:pic>
      <p:pic>
        <p:nvPicPr>
          <p:cNvPr id="2" name="Obrázok 1">
            <a:extLst>
              <a:ext uri="{FF2B5EF4-FFF2-40B4-BE49-F238E27FC236}">
                <a16:creationId xmlns:a16="http://schemas.microsoft.com/office/drawing/2014/main" id="{A411F2B2-4252-7FFF-31D9-4C6C5047D498}"/>
              </a:ext>
            </a:extLst>
          </p:cNvPr>
          <p:cNvPicPr>
            <a:picLocks noChangeAspect="1"/>
          </p:cNvPicPr>
          <p:nvPr/>
        </p:nvPicPr>
        <p:blipFill>
          <a:blip r:embed="rId4"/>
          <a:stretch>
            <a:fillRect/>
          </a:stretch>
        </p:blipFill>
        <p:spPr>
          <a:xfrm>
            <a:off x="3168650" y="2101850"/>
            <a:ext cx="5854700" cy="2654300"/>
          </a:xfrm>
          <a:prstGeom prst="rect">
            <a:avLst/>
          </a:prstGeom>
        </p:spPr>
      </p:pic>
      <p:sp>
        <p:nvSpPr>
          <p:cNvPr id="4" name="BlokTextu 3">
            <a:extLst>
              <a:ext uri="{FF2B5EF4-FFF2-40B4-BE49-F238E27FC236}">
                <a16:creationId xmlns:a16="http://schemas.microsoft.com/office/drawing/2014/main" id="{34212063-DF1D-95B6-3E87-5C2E446686CD}"/>
              </a:ext>
            </a:extLst>
          </p:cNvPr>
          <p:cNvSpPr txBox="1"/>
          <p:nvPr/>
        </p:nvSpPr>
        <p:spPr>
          <a:xfrm>
            <a:off x="4034377" y="5986103"/>
            <a:ext cx="4123245" cy="246221"/>
          </a:xfrm>
          <a:prstGeom prst="rect">
            <a:avLst/>
          </a:prstGeom>
          <a:noFill/>
        </p:spPr>
        <p:txBody>
          <a:bodyPr wrap="none" rtlCol="0">
            <a:spAutoFit/>
          </a:bodyPr>
          <a:lstStyle/>
          <a:p>
            <a:r>
              <a:rPr lang="en-US" sz="1000" b="1" noProof="0" dirty="0">
                <a:solidFill>
                  <a:srgbClr val="373937"/>
                </a:solidFill>
                <a:effectLst/>
                <a:latin typeface="Inter" panose="02000503000000020004" pitchFamily="2" charset="0"/>
              </a:rPr>
              <a:t>Approved wheelset design types: LTS 25t and LTS 23.5t/22.5t</a:t>
            </a:r>
          </a:p>
        </p:txBody>
      </p:sp>
    </p:spTree>
    <p:extLst>
      <p:ext uri="{BB962C8B-B14F-4D97-AF65-F5344CB8AC3E}">
        <p14:creationId xmlns:p14="http://schemas.microsoft.com/office/powerpoint/2010/main" val="221031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D8C97-D0A1-7375-22FC-E48ED07D5A42}"/>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0D4958CC-DD48-F4EA-65E2-9C9988EFCCA5}"/>
              </a:ext>
            </a:extLst>
          </p:cNvPr>
          <p:cNvSpPr txBox="1"/>
          <p:nvPr/>
        </p:nvSpPr>
        <p:spPr>
          <a:xfrm>
            <a:off x="867967" y="2729317"/>
            <a:ext cx="4819840" cy="3677930"/>
          </a:xfrm>
          <a:prstGeom prst="rect">
            <a:avLst/>
          </a:prstGeom>
          <a:noFill/>
        </p:spPr>
        <p:txBody>
          <a:bodyPr wrap="square">
            <a:spAutoFit/>
          </a:bodyPr>
          <a:lstStyle/>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Replacement of wheelsets and bogies with wagon lifting on-site</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Replacement of traction and buffer gear</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Replacement of brake equipment (brake distributors, relay valves, load sensors, adjusters, etc.)</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Replacement of brake shoes</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Replacement and repair of steps, handrails, and other safety components</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Replacement of drain and safety valves on tank wagons</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Repair of wagon superstructures through welding and straightening</a:t>
            </a:r>
          </a:p>
        </p:txBody>
      </p:sp>
      <p:sp>
        <p:nvSpPr>
          <p:cNvPr id="9" name="BlokTextu 8">
            <a:extLst>
              <a:ext uri="{FF2B5EF4-FFF2-40B4-BE49-F238E27FC236}">
                <a16:creationId xmlns:a16="http://schemas.microsoft.com/office/drawing/2014/main" id="{A18E4236-2EF7-40C5-9588-FD8C73EEC874}"/>
              </a:ext>
            </a:extLst>
          </p:cNvPr>
          <p:cNvSpPr txBox="1"/>
          <p:nvPr/>
        </p:nvSpPr>
        <p:spPr>
          <a:xfrm>
            <a:off x="6310074" y="2729317"/>
            <a:ext cx="5013959" cy="3806170"/>
          </a:xfrm>
          <a:prstGeom prst="rect">
            <a:avLst/>
          </a:prstGeom>
          <a:noFill/>
        </p:spPr>
        <p:txBody>
          <a:bodyPr wrap="square" rtlCol="0">
            <a:spAutoFit/>
          </a:bodyPr>
          <a:lstStyle/>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Brake testing according to UIC 543-1</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Repair of damaged markings and paintwork</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Additional lubrication of structural components of freight wagons</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Cleaning wagons of transported substrate</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Safety inspections</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Inspection of freight wagons according to the AVV contract</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Inspection and repair of wagons based on the client’s individual requirements</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Issuance of documentation for individual repairs</a:t>
            </a:r>
          </a:p>
          <a:p>
            <a:pPr marL="285750" indent="-285750">
              <a:spcBef>
                <a:spcPts val="525"/>
              </a:spcBef>
              <a:buFont typeface="Wingdings" pitchFamily="2" charset="2"/>
              <a:buChar char="§"/>
            </a:pPr>
            <a:r>
              <a:rPr lang="en-US" sz="1600" noProof="0" dirty="0">
                <a:solidFill>
                  <a:srgbClr val="370043"/>
                </a:solidFill>
                <a:effectLst/>
                <a:latin typeface="Inter" panose="02000503000000020004" pitchFamily="2" charset="0"/>
                <a:ea typeface="Inter" panose="02000503000000020004" pitchFamily="2" charset="0"/>
              </a:rPr>
              <a:t>Provision of spare parts and assemblies</a:t>
            </a:r>
            <a:endParaRPr lang="en-US" sz="1600" noProof="0" dirty="0">
              <a:latin typeface="Inter" panose="02000503000000020004" pitchFamily="2" charset="0"/>
              <a:ea typeface="Inter" panose="02000503000000020004" pitchFamily="2" charset="0"/>
            </a:endParaRPr>
          </a:p>
        </p:txBody>
      </p:sp>
      <p:sp>
        <p:nvSpPr>
          <p:cNvPr id="17" name="BlokTextu 16">
            <a:extLst>
              <a:ext uri="{FF2B5EF4-FFF2-40B4-BE49-F238E27FC236}">
                <a16:creationId xmlns:a16="http://schemas.microsoft.com/office/drawing/2014/main" id="{DBCBA385-74EA-B006-4D2F-74858DDA81F3}"/>
              </a:ext>
            </a:extLst>
          </p:cNvPr>
          <p:cNvSpPr txBox="1"/>
          <p:nvPr/>
        </p:nvSpPr>
        <p:spPr>
          <a:xfrm>
            <a:off x="869971" y="2172913"/>
            <a:ext cx="1891865" cy="338554"/>
          </a:xfrm>
          <a:prstGeom prst="rect">
            <a:avLst/>
          </a:prstGeom>
          <a:noFill/>
        </p:spPr>
        <p:txBody>
          <a:bodyPr wrap="none" rtlCol="0">
            <a:spAutoFit/>
          </a:bodyPr>
          <a:lstStyle/>
          <a:p>
            <a:r>
              <a:rPr lang="en-US" sz="1600" b="1" noProof="0" dirty="0">
                <a:solidFill>
                  <a:srgbClr val="370042"/>
                </a:solidFill>
                <a:latin typeface="Poppins SemiBold" pitchFamily="2" charset="0"/>
                <a:ea typeface="Inter" panose="02000503000000020004" pitchFamily="2" charset="0"/>
                <a:cs typeface="Poppins SemiBold" pitchFamily="2" charset="0"/>
              </a:rPr>
              <a:t>On-site services</a:t>
            </a:r>
          </a:p>
        </p:txBody>
      </p:sp>
      <p:sp>
        <p:nvSpPr>
          <p:cNvPr id="3" name="BlokTextu 2">
            <a:extLst>
              <a:ext uri="{FF2B5EF4-FFF2-40B4-BE49-F238E27FC236}">
                <a16:creationId xmlns:a16="http://schemas.microsoft.com/office/drawing/2014/main" id="{04FC80C3-A592-A5B0-3D00-D37A58D6A812}"/>
              </a:ext>
            </a:extLst>
          </p:cNvPr>
          <p:cNvSpPr txBox="1"/>
          <p:nvPr/>
        </p:nvSpPr>
        <p:spPr>
          <a:xfrm>
            <a:off x="839018" y="819666"/>
            <a:ext cx="2472152" cy="800219"/>
          </a:xfrm>
          <a:prstGeom prst="rect">
            <a:avLst/>
          </a:prstGeom>
          <a:noFill/>
        </p:spPr>
        <p:txBody>
          <a:bodyPr wrap="none" rtlCol="0">
            <a:spAutoFit/>
          </a:bodyPr>
          <a:lstStyle/>
          <a:p>
            <a:r>
              <a:rPr lang="en-US" sz="2300" b="1" noProof="0" dirty="0">
                <a:solidFill>
                  <a:srgbClr val="370042"/>
                </a:solidFill>
                <a:latin typeface="Poppins SemiBold" pitchFamily="2" charset="0"/>
                <a:cs typeface="Poppins SemiBold" pitchFamily="2" charset="0"/>
              </a:rPr>
              <a:t>On-site service</a:t>
            </a:r>
            <a:br>
              <a:rPr lang="en-US" sz="2300" b="1" noProof="0" dirty="0">
                <a:solidFill>
                  <a:srgbClr val="370042"/>
                </a:solidFill>
                <a:latin typeface="Poppins SemiBold" pitchFamily="2" charset="0"/>
                <a:cs typeface="Poppins SemiBold" pitchFamily="2" charset="0"/>
              </a:rPr>
            </a:br>
            <a:r>
              <a:rPr lang="en-US" sz="2300" b="1" noProof="0" dirty="0">
                <a:solidFill>
                  <a:srgbClr val="370042"/>
                </a:solidFill>
                <a:latin typeface="Poppins SemiBold" pitchFamily="2" charset="0"/>
                <a:cs typeface="Poppins SemiBold" pitchFamily="2" charset="0"/>
              </a:rPr>
              <a:t>for rail vehicles</a:t>
            </a:r>
          </a:p>
        </p:txBody>
      </p:sp>
      <p:pic>
        <p:nvPicPr>
          <p:cNvPr id="2" name="Obrázok 1" descr="Obrázok, na ktorom je koleso, exteriér, zem, autosúčiastka&#10;&#10;Obsah vygenerovaný umelou inteligenciou môže byť nesprávny.">
            <a:extLst>
              <a:ext uri="{FF2B5EF4-FFF2-40B4-BE49-F238E27FC236}">
                <a16:creationId xmlns:a16="http://schemas.microsoft.com/office/drawing/2014/main" id="{5727BFC3-87E7-7E98-AAA3-303C428DD145}"/>
              </a:ext>
            </a:extLst>
          </p:cNvPr>
          <p:cNvPicPr>
            <a:picLocks noChangeAspect="1"/>
          </p:cNvPicPr>
          <p:nvPr/>
        </p:nvPicPr>
        <p:blipFill>
          <a:blip r:embed="rId2"/>
          <a:srcRect t="25447" b="12725"/>
          <a:stretch/>
        </p:blipFill>
        <p:spPr>
          <a:xfrm>
            <a:off x="6096000" y="-1"/>
            <a:ext cx="6096001" cy="2511467"/>
          </a:xfrm>
          <a:prstGeom prst="rect">
            <a:avLst/>
          </a:prstGeom>
        </p:spPr>
      </p:pic>
      <p:pic>
        <p:nvPicPr>
          <p:cNvPr id="4" name="Obrázok 3">
            <a:extLst>
              <a:ext uri="{FF2B5EF4-FFF2-40B4-BE49-F238E27FC236}">
                <a16:creationId xmlns:a16="http://schemas.microsoft.com/office/drawing/2014/main" id="{0D70DD1B-24A3-4244-3846-57B793374D3D}"/>
              </a:ext>
            </a:extLst>
          </p:cNvPr>
          <p:cNvPicPr>
            <a:picLocks noChangeAspect="1"/>
          </p:cNvPicPr>
          <p:nvPr/>
        </p:nvPicPr>
        <p:blipFill>
          <a:blip r:embed="rId3"/>
          <a:srcRect/>
          <a:stretch/>
        </p:blipFill>
        <p:spPr>
          <a:xfrm>
            <a:off x="0" y="941639"/>
            <a:ext cx="647700" cy="177800"/>
          </a:xfrm>
          <a:prstGeom prst="rect">
            <a:avLst/>
          </a:prstGeom>
          <a:ln w="12700">
            <a:solidFill>
              <a:schemeClr val="bg1"/>
            </a:solidFill>
          </a:ln>
        </p:spPr>
      </p:pic>
    </p:spTree>
    <p:extLst>
      <p:ext uri="{BB962C8B-B14F-4D97-AF65-F5344CB8AC3E}">
        <p14:creationId xmlns:p14="http://schemas.microsoft.com/office/powerpoint/2010/main" val="1816334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a16="http://schemas.microsoft.com/office/drawing/2014/main" id="{DA30F612-2CEC-2D4D-7109-04D1B461E2B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brázok 14">
            <a:extLst>
              <a:ext uri="{FF2B5EF4-FFF2-40B4-BE49-F238E27FC236}">
                <a16:creationId xmlns:a16="http://schemas.microsoft.com/office/drawing/2014/main" id="{2B2BE803-74A7-09E4-838C-B6600C71ABA6}"/>
              </a:ext>
            </a:extLst>
          </p:cNvPr>
          <p:cNvPicPr>
            <a:picLocks noChangeAspect="1"/>
          </p:cNvPicPr>
          <p:nvPr/>
        </p:nvPicPr>
        <p:blipFill>
          <a:blip r:embed="rId3"/>
          <a:stretch>
            <a:fillRect/>
          </a:stretch>
        </p:blipFill>
        <p:spPr>
          <a:xfrm>
            <a:off x="6091003" y="3429000"/>
            <a:ext cx="5110984" cy="2906949"/>
          </a:xfrm>
          <a:prstGeom prst="rect">
            <a:avLst/>
          </a:prstGeom>
          <a:ln w="12700">
            <a:solidFill>
              <a:schemeClr val="bg1"/>
            </a:solidFill>
          </a:ln>
        </p:spPr>
      </p:pic>
      <p:pic>
        <p:nvPicPr>
          <p:cNvPr id="4" name="Obrázok 3">
            <a:extLst>
              <a:ext uri="{FF2B5EF4-FFF2-40B4-BE49-F238E27FC236}">
                <a16:creationId xmlns:a16="http://schemas.microsoft.com/office/drawing/2014/main" id="{7640BDE0-4125-E554-27F2-09FEC56FE054}"/>
              </a:ext>
            </a:extLst>
          </p:cNvPr>
          <p:cNvPicPr>
            <a:picLocks noChangeAspect="1"/>
          </p:cNvPicPr>
          <p:nvPr/>
        </p:nvPicPr>
        <p:blipFill>
          <a:blip r:embed="rId4"/>
          <a:srcRect/>
          <a:stretch/>
        </p:blipFill>
        <p:spPr>
          <a:xfrm>
            <a:off x="0" y="941639"/>
            <a:ext cx="647700" cy="177800"/>
          </a:xfrm>
          <a:prstGeom prst="rect">
            <a:avLst/>
          </a:prstGeom>
          <a:ln w="12700">
            <a:solidFill>
              <a:schemeClr val="bg1"/>
            </a:solidFill>
          </a:ln>
        </p:spPr>
      </p:pic>
      <p:sp>
        <p:nvSpPr>
          <p:cNvPr id="13" name="BlokTextu 12">
            <a:extLst>
              <a:ext uri="{FF2B5EF4-FFF2-40B4-BE49-F238E27FC236}">
                <a16:creationId xmlns:a16="http://schemas.microsoft.com/office/drawing/2014/main" id="{7C26A1AA-5DEF-2C49-6266-EBAA9812E14B}"/>
              </a:ext>
            </a:extLst>
          </p:cNvPr>
          <p:cNvSpPr txBox="1"/>
          <p:nvPr/>
        </p:nvSpPr>
        <p:spPr>
          <a:xfrm>
            <a:off x="6382147" y="4217660"/>
            <a:ext cx="4527197" cy="1762021"/>
          </a:xfrm>
          <a:prstGeom prst="rect">
            <a:avLst/>
          </a:prstGeom>
          <a:noFill/>
        </p:spPr>
        <p:txBody>
          <a:bodyPr wrap="square">
            <a:spAutoFit/>
          </a:bodyPr>
          <a:lstStyle/>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4 fully equipped service vehicles</a:t>
            </a:r>
          </a:p>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Truck with a hydraulic arm capable of transporting six wheelsets</a:t>
            </a:r>
          </a:p>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Coupling and lifting device </a:t>
            </a:r>
            <a:r>
              <a:rPr lang="en-US" sz="1600" noProof="0" dirty="0" err="1">
                <a:solidFill>
                  <a:schemeClr val="bg1"/>
                </a:solidFill>
                <a:effectLst/>
                <a:latin typeface="Inter" panose="02000503000000020004" pitchFamily="2" charset="0"/>
                <a:ea typeface="Inter" panose="02000503000000020004" pitchFamily="2" charset="0"/>
              </a:rPr>
              <a:t>Hegenscheidt</a:t>
            </a:r>
            <a:r>
              <a:rPr lang="en-US" sz="1600" noProof="0" dirty="0">
                <a:solidFill>
                  <a:schemeClr val="bg1"/>
                </a:solidFill>
                <a:effectLst/>
                <a:latin typeface="Inter" panose="02000503000000020004" pitchFamily="2" charset="0"/>
                <a:ea typeface="Inter" panose="02000503000000020004" pitchFamily="2" charset="0"/>
              </a:rPr>
              <a:t> for wagons and locomotives</a:t>
            </a:r>
          </a:p>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Stationary brake test equipment PDR5</a:t>
            </a:r>
          </a:p>
        </p:txBody>
      </p:sp>
      <p:sp>
        <p:nvSpPr>
          <p:cNvPr id="19" name="BlokTextu 18">
            <a:extLst>
              <a:ext uri="{FF2B5EF4-FFF2-40B4-BE49-F238E27FC236}">
                <a16:creationId xmlns:a16="http://schemas.microsoft.com/office/drawing/2014/main" id="{E5DE4C5D-FAD1-909A-4D17-042A0406E234}"/>
              </a:ext>
            </a:extLst>
          </p:cNvPr>
          <p:cNvSpPr txBox="1"/>
          <p:nvPr/>
        </p:nvSpPr>
        <p:spPr>
          <a:xfrm>
            <a:off x="6382147" y="3745065"/>
            <a:ext cx="1965603" cy="369332"/>
          </a:xfrm>
          <a:prstGeom prst="rect">
            <a:avLst/>
          </a:prstGeom>
          <a:noFill/>
        </p:spPr>
        <p:txBody>
          <a:bodyPr wrap="none" rtlCol="0">
            <a:spAutoFit/>
          </a:bodyPr>
          <a:lstStyle/>
          <a:p>
            <a:r>
              <a:rPr lang="en-US" b="1" noProof="0" dirty="0">
                <a:solidFill>
                  <a:schemeClr val="bg1"/>
                </a:solidFill>
                <a:latin typeface="Poppins SemiBold" pitchFamily="2" charset="0"/>
                <a:cs typeface="Poppins SemiBold" pitchFamily="2" charset="0"/>
              </a:rPr>
              <a:t>Our equipment</a:t>
            </a:r>
          </a:p>
        </p:txBody>
      </p:sp>
    </p:spTree>
    <p:extLst>
      <p:ext uri="{BB962C8B-B14F-4D97-AF65-F5344CB8AC3E}">
        <p14:creationId xmlns:p14="http://schemas.microsoft.com/office/powerpoint/2010/main" val="2917459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70FED-9500-3CF0-4F91-B295C9ED54D1}"/>
            </a:ext>
          </a:extLst>
        </p:cNvPr>
        <p:cNvGrpSpPr/>
        <p:nvPr/>
      </p:nvGrpSpPr>
      <p:grpSpPr>
        <a:xfrm>
          <a:off x="0" y="0"/>
          <a:ext cx="0" cy="0"/>
          <a:chOff x="0" y="0"/>
          <a:chExt cx="0" cy="0"/>
        </a:xfrm>
      </p:grpSpPr>
      <p:pic>
        <p:nvPicPr>
          <p:cNvPr id="3" name="Obrázok 2" descr="Obrázok, na ktorom je koleso, exteriér, zem, autosúčiastka&#10;&#10;Obsah vygenerovaný umelou inteligenciou môže byť nesprávny.">
            <a:extLst>
              <a:ext uri="{FF2B5EF4-FFF2-40B4-BE49-F238E27FC236}">
                <a16:creationId xmlns:a16="http://schemas.microsoft.com/office/drawing/2014/main" id="{AD48A58E-9BAE-8580-4771-9030942C4BE5}"/>
              </a:ext>
            </a:extLst>
          </p:cNvPr>
          <p:cNvPicPr>
            <a:picLocks noChangeAspect="1"/>
          </p:cNvPicPr>
          <p:nvPr/>
        </p:nvPicPr>
        <p:blipFill>
          <a:blip r:embed="rId2"/>
          <a:srcRect t="2858" b="12725"/>
          <a:stretch/>
        </p:blipFill>
        <p:spPr>
          <a:xfrm>
            <a:off x="-1" y="0"/>
            <a:ext cx="12192001" cy="6858000"/>
          </a:xfrm>
          <a:prstGeom prst="rect">
            <a:avLst/>
          </a:prstGeom>
        </p:spPr>
      </p:pic>
      <p:pic>
        <p:nvPicPr>
          <p:cNvPr id="15" name="Obrázok 14">
            <a:extLst>
              <a:ext uri="{FF2B5EF4-FFF2-40B4-BE49-F238E27FC236}">
                <a16:creationId xmlns:a16="http://schemas.microsoft.com/office/drawing/2014/main" id="{BED57BEA-9AA5-ED6F-2CFD-7C7A98A1C399}"/>
              </a:ext>
            </a:extLst>
          </p:cNvPr>
          <p:cNvPicPr>
            <a:picLocks noChangeAspect="1"/>
          </p:cNvPicPr>
          <p:nvPr/>
        </p:nvPicPr>
        <p:blipFill>
          <a:blip r:embed="rId3"/>
          <a:stretch>
            <a:fillRect/>
          </a:stretch>
        </p:blipFill>
        <p:spPr>
          <a:xfrm>
            <a:off x="864361" y="2497569"/>
            <a:ext cx="4527197" cy="3857914"/>
          </a:xfrm>
          <a:prstGeom prst="rect">
            <a:avLst/>
          </a:prstGeom>
          <a:ln w="12700">
            <a:solidFill>
              <a:schemeClr val="bg1"/>
            </a:solidFill>
          </a:ln>
        </p:spPr>
      </p:pic>
      <p:pic>
        <p:nvPicPr>
          <p:cNvPr id="4" name="Obrázok 3">
            <a:extLst>
              <a:ext uri="{FF2B5EF4-FFF2-40B4-BE49-F238E27FC236}">
                <a16:creationId xmlns:a16="http://schemas.microsoft.com/office/drawing/2014/main" id="{956EDDFB-5857-5614-63F1-FDB5142FAE3E}"/>
              </a:ext>
            </a:extLst>
          </p:cNvPr>
          <p:cNvPicPr>
            <a:picLocks noChangeAspect="1"/>
          </p:cNvPicPr>
          <p:nvPr/>
        </p:nvPicPr>
        <p:blipFill>
          <a:blip r:embed="rId4"/>
          <a:srcRect/>
          <a:stretch/>
        </p:blipFill>
        <p:spPr>
          <a:xfrm>
            <a:off x="0" y="941639"/>
            <a:ext cx="647700" cy="177800"/>
          </a:xfrm>
          <a:prstGeom prst="rect">
            <a:avLst/>
          </a:prstGeom>
          <a:ln w="12700">
            <a:solidFill>
              <a:schemeClr val="bg1"/>
            </a:solidFill>
          </a:ln>
        </p:spPr>
      </p:pic>
      <p:sp>
        <p:nvSpPr>
          <p:cNvPr id="13" name="BlokTextu 12">
            <a:extLst>
              <a:ext uri="{FF2B5EF4-FFF2-40B4-BE49-F238E27FC236}">
                <a16:creationId xmlns:a16="http://schemas.microsoft.com/office/drawing/2014/main" id="{AFC34BA7-2683-B7BB-23C7-3877AE544ADF}"/>
              </a:ext>
            </a:extLst>
          </p:cNvPr>
          <p:cNvSpPr txBox="1"/>
          <p:nvPr/>
        </p:nvSpPr>
        <p:spPr>
          <a:xfrm>
            <a:off x="1149530" y="3556787"/>
            <a:ext cx="3956858" cy="2500685"/>
          </a:xfrm>
          <a:prstGeom prst="rect">
            <a:avLst/>
          </a:prstGeom>
          <a:noFill/>
        </p:spPr>
        <p:txBody>
          <a:bodyPr wrap="square">
            <a:spAutoFit/>
          </a:bodyPr>
          <a:lstStyle/>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Storage</a:t>
            </a:r>
          </a:p>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Repair of wheelsets according to SÚNV, KVs5B-2010, and VPI regulations</a:t>
            </a:r>
          </a:p>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Transportation of wheelsets to the replacement site using a truck with a hydraulic arm</a:t>
            </a:r>
          </a:p>
          <a:p>
            <a:pPr marL="285750" indent="-285750">
              <a:spcBef>
                <a:spcPts val="525"/>
              </a:spcBef>
              <a:buFont typeface="Wingdings" pitchFamily="2" charset="2"/>
              <a:buChar char="§"/>
            </a:pPr>
            <a:r>
              <a:rPr lang="en-US" sz="1600" noProof="0" dirty="0">
                <a:solidFill>
                  <a:schemeClr val="bg1"/>
                </a:solidFill>
                <a:effectLst/>
                <a:latin typeface="Inter" panose="02000503000000020004" pitchFamily="2" charset="0"/>
                <a:ea typeface="Inter" panose="02000503000000020004" pitchFamily="2" charset="0"/>
              </a:rPr>
              <a:t>Wheelset replacement using the </a:t>
            </a:r>
            <a:r>
              <a:rPr lang="en-US" sz="1600" noProof="0" dirty="0" err="1">
                <a:solidFill>
                  <a:schemeClr val="bg1"/>
                </a:solidFill>
                <a:effectLst/>
                <a:latin typeface="Inter" panose="02000503000000020004" pitchFamily="2" charset="0"/>
                <a:ea typeface="Inter" panose="02000503000000020004" pitchFamily="2" charset="0"/>
              </a:rPr>
              <a:t>Hegensheidt</a:t>
            </a:r>
            <a:r>
              <a:rPr lang="en-US" sz="1600" noProof="0" dirty="0">
                <a:solidFill>
                  <a:schemeClr val="bg1"/>
                </a:solidFill>
                <a:effectLst/>
                <a:latin typeface="Inter" panose="02000503000000020004" pitchFamily="2" charset="0"/>
                <a:ea typeface="Inter" panose="02000503000000020004" pitchFamily="2" charset="0"/>
              </a:rPr>
              <a:t> lifting device</a:t>
            </a:r>
          </a:p>
        </p:txBody>
      </p:sp>
      <p:sp>
        <p:nvSpPr>
          <p:cNvPr id="16" name="BlokTextu 15">
            <a:extLst>
              <a:ext uri="{FF2B5EF4-FFF2-40B4-BE49-F238E27FC236}">
                <a16:creationId xmlns:a16="http://schemas.microsoft.com/office/drawing/2014/main" id="{2A6E98F9-18C8-508A-2B00-4B76ADA22178}"/>
              </a:ext>
            </a:extLst>
          </p:cNvPr>
          <p:cNvSpPr txBox="1"/>
          <p:nvPr/>
        </p:nvSpPr>
        <p:spPr>
          <a:xfrm>
            <a:off x="1157004" y="2810598"/>
            <a:ext cx="3802713" cy="646331"/>
          </a:xfrm>
          <a:prstGeom prst="rect">
            <a:avLst/>
          </a:prstGeom>
          <a:noFill/>
        </p:spPr>
        <p:txBody>
          <a:bodyPr wrap="square">
            <a:spAutoFit/>
          </a:bodyPr>
          <a:lstStyle/>
          <a:p>
            <a:r>
              <a:rPr lang="en-US" b="1" noProof="0" dirty="0">
                <a:solidFill>
                  <a:srgbClr val="FFFFFF"/>
                </a:solidFill>
                <a:effectLst/>
                <a:latin typeface="Poppins SemiBold" pitchFamily="2" charset="0"/>
                <a:cs typeface="Poppins SemiBold" pitchFamily="2" charset="0"/>
              </a:rPr>
              <a:t>As part of our wheelset service, we offer an all-in-one service:</a:t>
            </a:r>
          </a:p>
        </p:txBody>
      </p:sp>
    </p:spTree>
    <p:extLst>
      <p:ext uri="{BB962C8B-B14F-4D97-AF65-F5344CB8AC3E}">
        <p14:creationId xmlns:p14="http://schemas.microsoft.com/office/powerpoint/2010/main" val="983963672"/>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1848</TotalTime>
  <Words>1934</Words>
  <Application>Microsoft Macintosh PowerPoint</Application>
  <PresentationFormat>Širokouhlá</PresentationFormat>
  <Paragraphs>168</Paragraphs>
  <Slides>23</Slides>
  <Notes>1</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23</vt:i4>
      </vt:variant>
    </vt:vector>
  </HeadingPairs>
  <TitlesOfParts>
    <vt:vector size="32" baseType="lpstr">
      <vt:lpstr>Aptos</vt:lpstr>
      <vt:lpstr>Aptos Display</vt:lpstr>
      <vt:lpstr>Arial</vt:lpstr>
      <vt:lpstr>Inter</vt:lpstr>
      <vt:lpstr>Inter SemiBold</vt:lpstr>
      <vt:lpstr>Poppins</vt:lpstr>
      <vt:lpstr>Poppins SemiBold</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Tomáš Pánik</dc:creator>
  <cp:lastModifiedBy>Tomáš Pánik</cp:lastModifiedBy>
  <cp:revision>98</cp:revision>
  <dcterms:created xsi:type="dcterms:W3CDTF">2024-11-17T12:48:40Z</dcterms:created>
  <dcterms:modified xsi:type="dcterms:W3CDTF">2025-02-13T02:00:05Z</dcterms:modified>
</cp:coreProperties>
</file>