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7" r:id="rId21"/>
    <p:sldId id="278" r:id="rId22"/>
    <p:sldId id="279" r:id="rId23"/>
    <p:sldId id="275" r:id="rId24"/>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2300"/>
    <a:srgbClr val="014100"/>
    <a:srgbClr val="004240"/>
    <a:srgbClr val="000546"/>
    <a:srgbClr val="370042"/>
    <a:srgbClr val="400000"/>
    <a:srgbClr val="DEE7FF"/>
    <a:srgbClr val="DEFFFF"/>
    <a:srgbClr val="E2FFE2"/>
    <a:srgbClr val="F1E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BC5D52-4EA5-8B49-AFAE-D67EB4169EDD}" v="237" dt="2024-11-17T21:12:35.1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77"/>
    <p:restoredTop sz="94673"/>
  </p:normalViewPr>
  <p:slideViewPr>
    <p:cSldViewPr snapToGrid="0">
      <p:cViewPr varScale="1">
        <p:scale>
          <a:sx n="102" d="100"/>
          <a:sy n="102" d="100"/>
        </p:scale>
        <p:origin x="1288" y="4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7E89A0-9C40-9E44-8422-F4012AE9ED6B}" type="datetimeFigureOut">
              <a:rPr lang="sk-SK" smtClean="0"/>
              <a:t>13.2.2025</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CACA2A-3E98-954B-958F-47AA6506DE48}" type="slidenum">
              <a:rPr lang="sk-SK" smtClean="0"/>
              <a:t>‹#›</a:t>
            </a:fld>
            <a:endParaRPr lang="sk-SK"/>
          </a:p>
        </p:txBody>
      </p:sp>
    </p:spTree>
    <p:extLst>
      <p:ext uri="{BB962C8B-B14F-4D97-AF65-F5344CB8AC3E}">
        <p14:creationId xmlns:p14="http://schemas.microsoft.com/office/powerpoint/2010/main" val="4082776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47CACA2A-3E98-954B-958F-47AA6506DE48}" type="slidenum">
              <a:rPr lang="sk-SK" smtClean="0"/>
              <a:t>21</a:t>
            </a:fld>
            <a:endParaRPr lang="sk-SK"/>
          </a:p>
        </p:txBody>
      </p:sp>
    </p:spTree>
    <p:extLst>
      <p:ext uri="{BB962C8B-B14F-4D97-AF65-F5344CB8AC3E}">
        <p14:creationId xmlns:p14="http://schemas.microsoft.com/office/powerpoint/2010/main" val="605451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47CACA2A-3E98-954B-958F-47AA6506DE48}" type="slidenum">
              <a:rPr lang="sk-SK" smtClean="0"/>
              <a:t>23</a:t>
            </a:fld>
            <a:endParaRPr lang="sk-SK"/>
          </a:p>
        </p:txBody>
      </p:sp>
    </p:spTree>
    <p:extLst>
      <p:ext uri="{BB962C8B-B14F-4D97-AF65-F5344CB8AC3E}">
        <p14:creationId xmlns:p14="http://schemas.microsoft.com/office/powerpoint/2010/main" val="1096562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A50AA0-6A63-C914-8681-3376A7DB1889}"/>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C922E0B2-31F1-5867-FAB1-CFE4EC4BE1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47FF6C73-BB78-8157-FF79-F8275E0058A2}"/>
              </a:ext>
            </a:extLst>
          </p:cNvPr>
          <p:cNvSpPr>
            <a:spLocks noGrp="1"/>
          </p:cNvSpPr>
          <p:nvPr>
            <p:ph type="dt" sz="half" idx="10"/>
          </p:nvPr>
        </p:nvSpPr>
        <p:spPr/>
        <p:txBody>
          <a:bodyPr/>
          <a:lstStyle/>
          <a:p>
            <a:fld id="{02AC24A9-CCB6-4F8D-B8DB-C2F3692CFA5A}" type="datetimeFigureOut">
              <a:rPr lang="en-US" smtClean="0"/>
              <a:t>2/13/25</a:t>
            </a:fld>
            <a:endParaRPr lang="en-US"/>
          </a:p>
        </p:txBody>
      </p:sp>
      <p:sp>
        <p:nvSpPr>
          <p:cNvPr id="5" name="Zástupný objekt pre pätu 4">
            <a:extLst>
              <a:ext uri="{FF2B5EF4-FFF2-40B4-BE49-F238E27FC236}">
                <a16:creationId xmlns:a16="http://schemas.microsoft.com/office/drawing/2014/main" id="{7BCA6E74-A7BD-AB0A-A8DA-D2E22979E0CC}"/>
              </a:ext>
            </a:extLst>
          </p:cNvPr>
          <p:cNvSpPr>
            <a:spLocks noGrp="1"/>
          </p:cNvSpPr>
          <p:nvPr>
            <p:ph type="ftr" sz="quarter" idx="11"/>
          </p:nvPr>
        </p:nvSpPr>
        <p:spPr/>
        <p:txBody>
          <a:bodyPr/>
          <a:lstStyle/>
          <a:p>
            <a:endParaRPr lang="en-US"/>
          </a:p>
        </p:txBody>
      </p:sp>
      <p:sp>
        <p:nvSpPr>
          <p:cNvPr id="6" name="Zástupný objekt pre číslo snímky 5">
            <a:extLst>
              <a:ext uri="{FF2B5EF4-FFF2-40B4-BE49-F238E27FC236}">
                <a16:creationId xmlns:a16="http://schemas.microsoft.com/office/drawing/2014/main" id="{05216339-312B-CD7C-631B-1DD2584E4C86}"/>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84869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DC17A6-F116-2DF8-681A-2E4F893A8C23}"/>
              </a:ext>
            </a:extLst>
          </p:cNvPr>
          <p:cNvSpPr>
            <a:spLocks noGrp="1"/>
          </p:cNvSpPr>
          <p:nvPr>
            <p:ph type="title"/>
          </p:nvPr>
        </p:nvSpPr>
        <p:spPr/>
        <p:txBody>
          <a:bodyPr/>
          <a:lstStyle/>
          <a:p>
            <a:r>
              <a:rPr lang="sk-SK"/>
              <a:t>Kliknutím upravte štýl predlohy nadpisu</a:t>
            </a:r>
          </a:p>
        </p:txBody>
      </p:sp>
      <p:sp>
        <p:nvSpPr>
          <p:cNvPr id="3" name="Zástupný zvislý text 2">
            <a:extLst>
              <a:ext uri="{FF2B5EF4-FFF2-40B4-BE49-F238E27FC236}">
                <a16:creationId xmlns:a16="http://schemas.microsoft.com/office/drawing/2014/main" id="{141D819E-619A-FE5E-EBC4-FB73F897D12A}"/>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E163163A-B29D-234A-0285-A0C1F3E2DFC0}"/>
              </a:ext>
            </a:extLst>
          </p:cNvPr>
          <p:cNvSpPr>
            <a:spLocks noGrp="1"/>
          </p:cNvSpPr>
          <p:nvPr>
            <p:ph type="dt" sz="half" idx="10"/>
          </p:nvPr>
        </p:nvSpPr>
        <p:spPr/>
        <p:txBody>
          <a:bodyPr/>
          <a:lstStyle/>
          <a:p>
            <a:fld id="{02AC24A9-CCB6-4F8D-B8DB-C2F3692CFA5A}" type="datetimeFigureOut">
              <a:rPr lang="en-US" smtClean="0"/>
              <a:t>2/13/25</a:t>
            </a:fld>
            <a:endParaRPr lang="en-US"/>
          </a:p>
        </p:txBody>
      </p:sp>
      <p:sp>
        <p:nvSpPr>
          <p:cNvPr id="5" name="Zástupný objekt pre pätu 4">
            <a:extLst>
              <a:ext uri="{FF2B5EF4-FFF2-40B4-BE49-F238E27FC236}">
                <a16:creationId xmlns:a16="http://schemas.microsoft.com/office/drawing/2014/main" id="{FAB801F8-E83F-AA33-4111-57F5991078FF}"/>
              </a:ext>
            </a:extLst>
          </p:cNvPr>
          <p:cNvSpPr>
            <a:spLocks noGrp="1"/>
          </p:cNvSpPr>
          <p:nvPr>
            <p:ph type="ftr" sz="quarter" idx="11"/>
          </p:nvPr>
        </p:nvSpPr>
        <p:spPr/>
        <p:txBody>
          <a:bodyPr/>
          <a:lstStyle/>
          <a:p>
            <a:endParaRPr lang="en-US"/>
          </a:p>
        </p:txBody>
      </p:sp>
      <p:sp>
        <p:nvSpPr>
          <p:cNvPr id="6" name="Zástupný objekt pre číslo snímky 5">
            <a:extLst>
              <a:ext uri="{FF2B5EF4-FFF2-40B4-BE49-F238E27FC236}">
                <a16:creationId xmlns:a16="http://schemas.microsoft.com/office/drawing/2014/main" id="{19270BDD-45E6-0323-91B9-7DA7600430C7}"/>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86968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478C74EC-7B59-3B5B-68CD-72098F636040}"/>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zvislý text 2">
            <a:extLst>
              <a:ext uri="{FF2B5EF4-FFF2-40B4-BE49-F238E27FC236}">
                <a16:creationId xmlns:a16="http://schemas.microsoft.com/office/drawing/2014/main" id="{FD2761A3-08D6-FB84-0CB0-051F66B8671C}"/>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7BFFEF19-1EC6-9105-DE2C-E933DEB4B8B0}"/>
              </a:ext>
            </a:extLst>
          </p:cNvPr>
          <p:cNvSpPr>
            <a:spLocks noGrp="1"/>
          </p:cNvSpPr>
          <p:nvPr>
            <p:ph type="dt" sz="half" idx="10"/>
          </p:nvPr>
        </p:nvSpPr>
        <p:spPr/>
        <p:txBody>
          <a:bodyPr/>
          <a:lstStyle/>
          <a:p>
            <a:fld id="{02AC24A9-CCB6-4F8D-B8DB-C2F3692CFA5A}" type="datetimeFigureOut">
              <a:rPr lang="en-US" smtClean="0"/>
              <a:t>2/13/25</a:t>
            </a:fld>
            <a:endParaRPr lang="en-US"/>
          </a:p>
        </p:txBody>
      </p:sp>
      <p:sp>
        <p:nvSpPr>
          <p:cNvPr id="5" name="Zástupný objekt pre pätu 4">
            <a:extLst>
              <a:ext uri="{FF2B5EF4-FFF2-40B4-BE49-F238E27FC236}">
                <a16:creationId xmlns:a16="http://schemas.microsoft.com/office/drawing/2014/main" id="{3FC0C4B2-5445-03F3-BA42-4A2C559029B0}"/>
              </a:ext>
            </a:extLst>
          </p:cNvPr>
          <p:cNvSpPr>
            <a:spLocks noGrp="1"/>
          </p:cNvSpPr>
          <p:nvPr>
            <p:ph type="ftr" sz="quarter" idx="11"/>
          </p:nvPr>
        </p:nvSpPr>
        <p:spPr/>
        <p:txBody>
          <a:bodyPr/>
          <a:lstStyle/>
          <a:p>
            <a:endParaRPr lang="en-US"/>
          </a:p>
        </p:txBody>
      </p:sp>
      <p:sp>
        <p:nvSpPr>
          <p:cNvPr id="6" name="Zástupný objekt pre číslo snímky 5">
            <a:extLst>
              <a:ext uri="{FF2B5EF4-FFF2-40B4-BE49-F238E27FC236}">
                <a16:creationId xmlns:a16="http://schemas.microsoft.com/office/drawing/2014/main" id="{8C3FA8DD-A935-7BC1-35C5-FFCB239B38FD}"/>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6340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CAA00D-0FF3-16A5-488C-89A26C50434E}"/>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4EE22AD2-8B1B-D297-256D-BEF6F4552082}"/>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07157DD9-E870-16DD-5203-E58342400583}"/>
              </a:ext>
            </a:extLst>
          </p:cNvPr>
          <p:cNvSpPr>
            <a:spLocks noGrp="1"/>
          </p:cNvSpPr>
          <p:nvPr>
            <p:ph type="dt" sz="half" idx="10"/>
          </p:nvPr>
        </p:nvSpPr>
        <p:spPr/>
        <p:txBody>
          <a:bodyPr/>
          <a:lstStyle/>
          <a:p>
            <a:fld id="{02AC24A9-CCB6-4F8D-B8DB-C2F3692CFA5A}" type="datetimeFigureOut">
              <a:rPr lang="en-US" smtClean="0"/>
              <a:t>2/13/25</a:t>
            </a:fld>
            <a:endParaRPr lang="en-US"/>
          </a:p>
        </p:txBody>
      </p:sp>
      <p:sp>
        <p:nvSpPr>
          <p:cNvPr id="5" name="Zástupný objekt pre pätu 4">
            <a:extLst>
              <a:ext uri="{FF2B5EF4-FFF2-40B4-BE49-F238E27FC236}">
                <a16:creationId xmlns:a16="http://schemas.microsoft.com/office/drawing/2014/main" id="{ED2E9EFE-F4C9-632B-03A8-777DBF0165E4}"/>
              </a:ext>
            </a:extLst>
          </p:cNvPr>
          <p:cNvSpPr>
            <a:spLocks noGrp="1"/>
          </p:cNvSpPr>
          <p:nvPr>
            <p:ph type="ftr" sz="quarter" idx="11"/>
          </p:nvPr>
        </p:nvSpPr>
        <p:spPr/>
        <p:txBody>
          <a:bodyPr/>
          <a:lstStyle/>
          <a:p>
            <a:endParaRPr lang="en-US"/>
          </a:p>
        </p:txBody>
      </p:sp>
      <p:sp>
        <p:nvSpPr>
          <p:cNvPr id="6" name="Zástupný objekt pre číslo snímky 5">
            <a:extLst>
              <a:ext uri="{FF2B5EF4-FFF2-40B4-BE49-F238E27FC236}">
                <a16:creationId xmlns:a16="http://schemas.microsoft.com/office/drawing/2014/main" id="{5B99CFD9-A7CA-A442-8284-66535D46D5B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423030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D5F06E-75D1-00AD-A7A8-6DE60468D662}"/>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text 2">
            <a:extLst>
              <a:ext uri="{FF2B5EF4-FFF2-40B4-BE49-F238E27FC236}">
                <a16:creationId xmlns:a16="http://schemas.microsoft.com/office/drawing/2014/main" id="{C30C414C-2507-6805-4094-578C7946F3B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D444A57E-C0A8-2356-D141-18B24DADC323}"/>
              </a:ext>
            </a:extLst>
          </p:cNvPr>
          <p:cNvSpPr>
            <a:spLocks noGrp="1"/>
          </p:cNvSpPr>
          <p:nvPr>
            <p:ph type="dt" sz="half" idx="10"/>
          </p:nvPr>
        </p:nvSpPr>
        <p:spPr/>
        <p:txBody>
          <a:bodyPr/>
          <a:lstStyle/>
          <a:p>
            <a:fld id="{02AC24A9-CCB6-4F8D-B8DB-C2F3692CFA5A}" type="datetimeFigureOut">
              <a:rPr lang="en-US" smtClean="0"/>
              <a:t>2/13/25</a:t>
            </a:fld>
            <a:endParaRPr lang="en-US"/>
          </a:p>
        </p:txBody>
      </p:sp>
      <p:sp>
        <p:nvSpPr>
          <p:cNvPr id="5" name="Zástupný objekt pre pätu 4">
            <a:extLst>
              <a:ext uri="{FF2B5EF4-FFF2-40B4-BE49-F238E27FC236}">
                <a16:creationId xmlns:a16="http://schemas.microsoft.com/office/drawing/2014/main" id="{7AB65EFF-64DC-0819-9064-0339026AA338}"/>
              </a:ext>
            </a:extLst>
          </p:cNvPr>
          <p:cNvSpPr>
            <a:spLocks noGrp="1"/>
          </p:cNvSpPr>
          <p:nvPr>
            <p:ph type="ftr" sz="quarter" idx="11"/>
          </p:nvPr>
        </p:nvSpPr>
        <p:spPr/>
        <p:txBody>
          <a:bodyPr/>
          <a:lstStyle/>
          <a:p>
            <a:endParaRPr lang="en-US"/>
          </a:p>
        </p:txBody>
      </p:sp>
      <p:sp>
        <p:nvSpPr>
          <p:cNvPr id="6" name="Zástupný objekt pre číslo snímky 5">
            <a:extLst>
              <a:ext uri="{FF2B5EF4-FFF2-40B4-BE49-F238E27FC236}">
                <a16:creationId xmlns:a16="http://schemas.microsoft.com/office/drawing/2014/main" id="{CA46D408-E3E6-7DE9-BCE9-CFC730FBC09A}"/>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22575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B025AC-A863-0D10-64E9-F71E3AAE1C6A}"/>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A6595B81-3AC6-FEBA-DD5E-250AF6FFF25D}"/>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3D0351C6-E3F5-1A02-6A61-9C5B8074108B}"/>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CF8778A1-4AF5-663F-DEE9-5EB66EF938F7}"/>
              </a:ext>
            </a:extLst>
          </p:cNvPr>
          <p:cNvSpPr>
            <a:spLocks noGrp="1"/>
          </p:cNvSpPr>
          <p:nvPr>
            <p:ph type="dt" sz="half" idx="10"/>
          </p:nvPr>
        </p:nvSpPr>
        <p:spPr/>
        <p:txBody>
          <a:bodyPr/>
          <a:lstStyle/>
          <a:p>
            <a:fld id="{02AC24A9-CCB6-4F8D-B8DB-C2F3692CFA5A}" type="datetimeFigureOut">
              <a:rPr lang="en-US" smtClean="0"/>
              <a:t>2/13/25</a:t>
            </a:fld>
            <a:endParaRPr lang="en-US"/>
          </a:p>
        </p:txBody>
      </p:sp>
      <p:sp>
        <p:nvSpPr>
          <p:cNvPr id="6" name="Zástupný objekt pre pätu 5">
            <a:extLst>
              <a:ext uri="{FF2B5EF4-FFF2-40B4-BE49-F238E27FC236}">
                <a16:creationId xmlns:a16="http://schemas.microsoft.com/office/drawing/2014/main" id="{B531A256-6C3D-44CB-F07C-9FB24802CFAD}"/>
              </a:ext>
            </a:extLst>
          </p:cNvPr>
          <p:cNvSpPr>
            <a:spLocks noGrp="1"/>
          </p:cNvSpPr>
          <p:nvPr>
            <p:ph type="ftr" sz="quarter" idx="11"/>
          </p:nvPr>
        </p:nvSpPr>
        <p:spPr/>
        <p:txBody>
          <a:bodyPr/>
          <a:lstStyle/>
          <a:p>
            <a:endParaRPr lang="en-US"/>
          </a:p>
        </p:txBody>
      </p:sp>
      <p:sp>
        <p:nvSpPr>
          <p:cNvPr id="7" name="Zástupný objekt pre číslo snímky 6">
            <a:extLst>
              <a:ext uri="{FF2B5EF4-FFF2-40B4-BE49-F238E27FC236}">
                <a16:creationId xmlns:a16="http://schemas.microsoft.com/office/drawing/2014/main" id="{BFCE8AA6-554C-72F7-8C3E-21038911E17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97088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81E612-7B8D-396F-8012-18ACECDB488C}"/>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text 2">
            <a:extLst>
              <a:ext uri="{FF2B5EF4-FFF2-40B4-BE49-F238E27FC236}">
                <a16:creationId xmlns:a16="http://schemas.microsoft.com/office/drawing/2014/main" id="{8D182092-B3E9-3516-72D6-B3EB9491BF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732A62C8-A4A0-56D8-1ACA-792FB827D908}"/>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text 4">
            <a:extLst>
              <a:ext uri="{FF2B5EF4-FFF2-40B4-BE49-F238E27FC236}">
                <a16:creationId xmlns:a16="http://schemas.microsoft.com/office/drawing/2014/main" id="{93A5FDD8-6C54-17C8-BCED-EE210BCACF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ECC7DEA2-F46D-D0DD-86E0-A3010E7F34D1}"/>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521B2B9A-8AC1-7C4E-E150-AB678D6ED9FD}"/>
              </a:ext>
            </a:extLst>
          </p:cNvPr>
          <p:cNvSpPr>
            <a:spLocks noGrp="1"/>
          </p:cNvSpPr>
          <p:nvPr>
            <p:ph type="dt" sz="half" idx="10"/>
          </p:nvPr>
        </p:nvSpPr>
        <p:spPr/>
        <p:txBody>
          <a:bodyPr/>
          <a:lstStyle/>
          <a:p>
            <a:fld id="{02AC24A9-CCB6-4F8D-B8DB-C2F3692CFA5A}" type="datetimeFigureOut">
              <a:rPr lang="en-US" smtClean="0"/>
              <a:t>2/13/25</a:t>
            </a:fld>
            <a:endParaRPr lang="en-US"/>
          </a:p>
        </p:txBody>
      </p:sp>
      <p:sp>
        <p:nvSpPr>
          <p:cNvPr id="8" name="Zástupný objekt pre pätu 7">
            <a:extLst>
              <a:ext uri="{FF2B5EF4-FFF2-40B4-BE49-F238E27FC236}">
                <a16:creationId xmlns:a16="http://schemas.microsoft.com/office/drawing/2014/main" id="{82748F9E-6705-DA7F-EF81-1536D83E97B1}"/>
              </a:ext>
            </a:extLst>
          </p:cNvPr>
          <p:cNvSpPr>
            <a:spLocks noGrp="1"/>
          </p:cNvSpPr>
          <p:nvPr>
            <p:ph type="ftr" sz="quarter" idx="11"/>
          </p:nvPr>
        </p:nvSpPr>
        <p:spPr/>
        <p:txBody>
          <a:bodyPr/>
          <a:lstStyle/>
          <a:p>
            <a:endParaRPr lang="en-US"/>
          </a:p>
        </p:txBody>
      </p:sp>
      <p:sp>
        <p:nvSpPr>
          <p:cNvPr id="9" name="Zástupný objekt pre číslo snímky 8">
            <a:extLst>
              <a:ext uri="{FF2B5EF4-FFF2-40B4-BE49-F238E27FC236}">
                <a16:creationId xmlns:a16="http://schemas.microsoft.com/office/drawing/2014/main" id="{65854BA2-EA75-D206-509E-706F1A346A9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548171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AC7FFB-7CFD-7E68-357C-8DDC7B6CD2C5}"/>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7F4C7287-6208-617A-6932-EADA993053AC}"/>
              </a:ext>
            </a:extLst>
          </p:cNvPr>
          <p:cNvSpPr>
            <a:spLocks noGrp="1"/>
          </p:cNvSpPr>
          <p:nvPr>
            <p:ph type="dt" sz="half" idx="10"/>
          </p:nvPr>
        </p:nvSpPr>
        <p:spPr/>
        <p:txBody>
          <a:bodyPr/>
          <a:lstStyle/>
          <a:p>
            <a:fld id="{02AC24A9-CCB6-4F8D-B8DB-C2F3692CFA5A}" type="datetimeFigureOut">
              <a:rPr lang="en-US" smtClean="0"/>
              <a:t>2/13/25</a:t>
            </a:fld>
            <a:endParaRPr lang="en-US"/>
          </a:p>
        </p:txBody>
      </p:sp>
      <p:sp>
        <p:nvSpPr>
          <p:cNvPr id="4" name="Zástupný objekt pre pätu 3">
            <a:extLst>
              <a:ext uri="{FF2B5EF4-FFF2-40B4-BE49-F238E27FC236}">
                <a16:creationId xmlns:a16="http://schemas.microsoft.com/office/drawing/2014/main" id="{03ED3B57-953D-A7F5-F1B3-9F72A9EE00E7}"/>
              </a:ext>
            </a:extLst>
          </p:cNvPr>
          <p:cNvSpPr>
            <a:spLocks noGrp="1"/>
          </p:cNvSpPr>
          <p:nvPr>
            <p:ph type="ftr" sz="quarter" idx="11"/>
          </p:nvPr>
        </p:nvSpPr>
        <p:spPr/>
        <p:txBody>
          <a:bodyPr/>
          <a:lstStyle/>
          <a:p>
            <a:endParaRPr lang="en-US"/>
          </a:p>
        </p:txBody>
      </p:sp>
      <p:sp>
        <p:nvSpPr>
          <p:cNvPr id="5" name="Zástupný objekt pre číslo snímky 4">
            <a:extLst>
              <a:ext uri="{FF2B5EF4-FFF2-40B4-BE49-F238E27FC236}">
                <a16:creationId xmlns:a16="http://schemas.microsoft.com/office/drawing/2014/main" id="{3524F408-7F6E-A5CF-598E-93CE7348F25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34063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08191A13-7531-3848-A0A4-42D21F3FF50B}"/>
              </a:ext>
            </a:extLst>
          </p:cNvPr>
          <p:cNvSpPr>
            <a:spLocks noGrp="1"/>
          </p:cNvSpPr>
          <p:nvPr>
            <p:ph type="dt" sz="half" idx="10"/>
          </p:nvPr>
        </p:nvSpPr>
        <p:spPr/>
        <p:txBody>
          <a:bodyPr/>
          <a:lstStyle/>
          <a:p>
            <a:fld id="{02AC24A9-CCB6-4F8D-B8DB-C2F3692CFA5A}" type="datetimeFigureOut">
              <a:rPr lang="en-US" smtClean="0"/>
              <a:t>2/13/25</a:t>
            </a:fld>
            <a:endParaRPr lang="en-US"/>
          </a:p>
        </p:txBody>
      </p:sp>
      <p:sp>
        <p:nvSpPr>
          <p:cNvPr id="3" name="Zástupný objekt pre pätu 2">
            <a:extLst>
              <a:ext uri="{FF2B5EF4-FFF2-40B4-BE49-F238E27FC236}">
                <a16:creationId xmlns:a16="http://schemas.microsoft.com/office/drawing/2014/main" id="{4D484D7B-A1AE-4318-1A96-140706978E2B}"/>
              </a:ext>
            </a:extLst>
          </p:cNvPr>
          <p:cNvSpPr>
            <a:spLocks noGrp="1"/>
          </p:cNvSpPr>
          <p:nvPr>
            <p:ph type="ftr" sz="quarter" idx="11"/>
          </p:nvPr>
        </p:nvSpPr>
        <p:spPr/>
        <p:txBody>
          <a:bodyPr/>
          <a:lstStyle/>
          <a:p>
            <a:endParaRPr lang="en-US"/>
          </a:p>
        </p:txBody>
      </p:sp>
      <p:sp>
        <p:nvSpPr>
          <p:cNvPr id="4" name="Zástupný objekt pre číslo snímky 3">
            <a:extLst>
              <a:ext uri="{FF2B5EF4-FFF2-40B4-BE49-F238E27FC236}">
                <a16:creationId xmlns:a16="http://schemas.microsoft.com/office/drawing/2014/main" id="{31F08663-899F-B5D4-A203-4473C4C1A2C8}"/>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26216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E0D711-AF99-A185-7CFB-6453C18F7E2E}"/>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DA897CA6-5984-1652-A7EC-ED4E3D8542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text 3">
            <a:extLst>
              <a:ext uri="{FF2B5EF4-FFF2-40B4-BE49-F238E27FC236}">
                <a16:creationId xmlns:a16="http://schemas.microsoft.com/office/drawing/2014/main" id="{92B603DA-4A39-8658-D352-D0BF4628C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3D1EF432-7CA8-A578-E642-1799AC6CB664}"/>
              </a:ext>
            </a:extLst>
          </p:cNvPr>
          <p:cNvSpPr>
            <a:spLocks noGrp="1"/>
          </p:cNvSpPr>
          <p:nvPr>
            <p:ph type="dt" sz="half" idx="10"/>
          </p:nvPr>
        </p:nvSpPr>
        <p:spPr/>
        <p:txBody>
          <a:bodyPr/>
          <a:lstStyle/>
          <a:p>
            <a:fld id="{02AC24A9-CCB6-4F8D-B8DB-C2F3692CFA5A}" type="datetimeFigureOut">
              <a:rPr lang="en-US" smtClean="0"/>
              <a:t>2/13/25</a:t>
            </a:fld>
            <a:endParaRPr lang="en-US"/>
          </a:p>
        </p:txBody>
      </p:sp>
      <p:sp>
        <p:nvSpPr>
          <p:cNvPr id="6" name="Zástupný objekt pre pätu 5">
            <a:extLst>
              <a:ext uri="{FF2B5EF4-FFF2-40B4-BE49-F238E27FC236}">
                <a16:creationId xmlns:a16="http://schemas.microsoft.com/office/drawing/2014/main" id="{3A43754C-48A7-C24F-8A2F-4A2D713A1A28}"/>
              </a:ext>
            </a:extLst>
          </p:cNvPr>
          <p:cNvSpPr>
            <a:spLocks noGrp="1"/>
          </p:cNvSpPr>
          <p:nvPr>
            <p:ph type="ftr" sz="quarter" idx="11"/>
          </p:nvPr>
        </p:nvSpPr>
        <p:spPr/>
        <p:txBody>
          <a:bodyPr/>
          <a:lstStyle/>
          <a:p>
            <a:endParaRPr lang="en-US"/>
          </a:p>
        </p:txBody>
      </p:sp>
      <p:sp>
        <p:nvSpPr>
          <p:cNvPr id="7" name="Zástupný objekt pre číslo snímky 6">
            <a:extLst>
              <a:ext uri="{FF2B5EF4-FFF2-40B4-BE49-F238E27FC236}">
                <a16:creationId xmlns:a16="http://schemas.microsoft.com/office/drawing/2014/main" id="{BDB40B85-02DD-59FA-AE7C-89CB757B3CE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35357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CB8BF5-5028-E064-26F2-126A63CCA26C}"/>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72CF3061-E418-DDF8-51F8-1AA3D41DA2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text 3">
            <a:extLst>
              <a:ext uri="{FF2B5EF4-FFF2-40B4-BE49-F238E27FC236}">
                <a16:creationId xmlns:a16="http://schemas.microsoft.com/office/drawing/2014/main" id="{B20D9FD4-F196-0AA8-489E-C7E4DAF0FF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7810E24D-86F7-04B9-829F-D4D3B05DD99F}"/>
              </a:ext>
            </a:extLst>
          </p:cNvPr>
          <p:cNvSpPr>
            <a:spLocks noGrp="1"/>
          </p:cNvSpPr>
          <p:nvPr>
            <p:ph type="dt" sz="half" idx="10"/>
          </p:nvPr>
        </p:nvSpPr>
        <p:spPr/>
        <p:txBody>
          <a:bodyPr/>
          <a:lstStyle/>
          <a:p>
            <a:fld id="{02AC24A9-CCB6-4F8D-B8DB-C2F3692CFA5A}" type="datetimeFigureOut">
              <a:rPr lang="en-US" smtClean="0"/>
              <a:t>2/13/25</a:t>
            </a:fld>
            <a:endParaRPr lang="en-US"/>
          </a:p>
        </p:txBody>
      </p:sp>
      <p:sp>
        <p:nvSpPr>
          <p:cNvPr id="6" name="Zástupný objekt pre pätu 5">
            <a:extLst>
              <a:ext uri="{FF2B5EF4-FFF2-40B4-BE49-F238E27FC236}">
                <a16:creationId xmlns:a16="http://schemas.microsoft.com/office/drawing/2014/main" id="{C9BADF54-2B09-128A-E6A8-DD4A597F12A2}"/>
              </a:ext>
            </a:extLst>
          </p:cNvPr>
          <p:cNvSpPr>
            <a:spLocks noGrp="1"/>
          </p:cNvSpPr>
          <p:nvPr>
            <p:ph type="ftr" sz="quarter" idx="11"/>
          </p:nvPr>
        </p:nvSpPr>
        <p:spPr/>
        <p:txBody>
          <a:bodyPr/>
          <a:lstStyle/>
          <a:p>
            <a:endParaRPr lang="en-US"/>
          </a:p>
        </p:txBody>
      </p:sp>
      <p:sp>
        <p:nvSpPr>
          <p:cNvPr id="7" name="Zástupný objekt pre číslo snímky 6">
            <a:extLst>
              <a:ext uri="{FF2B5EF4-FFF2-40B4-BE49-F238E27FC236}">
                <a16:creationId xmlns:a16="http://schemas.microsoft.com/office/drawing/2014/main" id="{D8E0040C-EB62-2393-5DBB-8D97D226183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82899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C698676A-4DC1-A62C-B1EC-BA8EE860B2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text 2">
            <a:extLst>
              <a:ext uri="{FF2B5EF4-FFF2-40B4-BE49-F238E27FC236}">
                <a16:creationId xmlns:a16="http://schemas.microsoft.com/office/drawing/2014/main" id="{AD086C07-F85A-1227-57BF-A62955D5B1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7FB747C4-B740-B9F6-11E2-0FBBF62F48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2AC24A9-CCB6-4F8D-B8DB-C2F3692CFA5A}" type="datetimeFigureOut">
              <a:rPr lang="en-US" smtClean="0"/>
              <a:t>2/13/25</a:t>
            </a:fld>
            <a:endParaRPr lang="en-US"/>
          </a:p>
        </p:txBody>
      </p:sp>
      <p:sp>
        <p:nvSpPr>
          <p:cNvPr id="5" name="Zástupný objekt pre pätu 4">
            <a:extLst>
              <a:ext uri="{FF2B5EF4-FFF2-40B4-BE49-F238E27FC236}">
                <a16:creationId xmlns:a16="http://schemas.microsoft.com/office/drawing/2014/main" id="{C3040275-7700-97C3-8AC6-E05007280E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Zástupný objekt pre číslo snímky 5">
            <a:extLst>
              <a:ext uri="{FF2B5EF4-FFF2-40B4-BE49-F238E27FC236}">
                <a16:creationId xmlns:a16="http://schemas.microsoft.com/office/drawing/2014/main" id="{EEF03321-AD27-E324-CD3C-DFDC384AF3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87977384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6.emf"/><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Obrázok 12">
            <a:extLst>
              <a:ext uri="{FF2B5EF4-FFF2-40B4-BE49-F238E27FC236}">
                <a16:creationId xmlns:a16="http://schemas.microsoft.com/office/drawing/2014/main" id="{B2E44CD3-E10E-CA0D-0A7F-0F2927C283E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BlokTextu 3">
            <a:extLst>
              <a:ext uri="{FF2B5EF4-FFF2-40B4-BE49-F238E27FC236}">
                <a16:creationId xmlns:a16="http://schemas.microsoft.com/office/drawing/2014/main" id="{AB75AB10-D319-A151-E522-8B556B4477F9}"/>
              </a:ext>
            </a:extLst>
          </p:cNvPr>
          <p:cNvSpPr txBox="1"/>
          <p:nvPr/>
        </p:nvSpPr>
        <p:spPr>
          <a:xfrm>
            <a:off x="7811382" y="2082443"/>
            <a:ext cx="3363421" cy="446276"/>
          </a:xfrm>
          <a:prstGeom prst="rect">
            <a:avLst/>
          </a:prstGeom>
          <a:noFill/>
        </p:spPr>
        <p:txBody>
          <a:bodyPr wrap="none" rtlCol="0">
            <a:spAutoFit/>
          </a:bodyPr>
          <a:lstStyle/>
          <a:p>
            <a:r>
              <a:rPr lang="de-AT" sz="2300" b="1" noProof="0">
                <a:solidFill>
                  <a:schemeClr val="bg1"/>
                </a:solidFill>
                <a:latin typeface="Poppins SemiBold" pitchFamily="2" charset="0"/>
                <a:cs typeface="Poppins SemiBold" pitchFamily="2" charset="0"/>
              </a:rPr>
              <a:t>LOKO </a:t>
            </a:r>
            <a:r>
              <a:rPr lang="de-AT" sz="2300" noProof="0">
                <a:solidFill>
                  <a:schemeClr val="bg1"/>
                </a:solidFill>
                <a:latin typeface="Poppins" pitchFamily="2" charset="0"/>
                <a:cs typeface="Poppins" pitchFamily="2" charset="0"/>
              </a:rPr>
              <a:t>TRANS </a:t>
            </a:r>
            <a:r>
              <a:rPr lang="de-AT" sz="2300" noProof="0" dirty="0" err="1">
                <a:solidFill>
                  <a:schemeClr val="bg1"/>
                </a:solidFill>
                <a:latin typeface="Poppins" pitchFamily="2" charset="0"/>
                <a:cs typeface="Poppins" pitchFamily="2" charset="0"/>
              </a:rPr>
              <a:t>Slovakia</a:t>
            </a:r>
            <a:endParaRPr lang="de-AT" sz="2300" noProof="0" dirty="0">
              <a:solidFill>
                <a:schemeClr val="bg1"/>
              </a:solidFill>
              <a:latin typeface="Poppins" pitchFamily="2" charset="0"/>
              <a:cs typeface="Poppins" pitchFamily="2" charset="0"/>
            </a:endParaRPr>
          </a:p>
        </p:txBody>
      </p:sp>
      <p:pic>
        <p:nvPicPr>
          <p:cNvPr id="2" name="Obrázok 1">
            <a:extLst>
              <a:ext uri="{FF2B5EF4-FFF2-40B4-BE49-F238E27FC236}">
                <a16:creationId xmlns:a16="http://schemas.microsoft.com/office/drawing/2014/main" id="{D19A8489-93C5-917D-C4A2-4A526CD28CC6}"/>
              </a:ext>
            </a:extLst>
          </p:cNvPr>
          <p:cNvPicPr>
            <a:picLocks noChangeAspect="1"/>
          </p:cNvPicPr>
          <p:nvPr/>
        </p:nvPicPr>
        <p:blipFill>
          <a:blip r:embed="rId3"/>
          <a:stretch>
            <a:fillRect/>
          </a:stretch>
        </p:blipFill>
        <p:spPr>
          <a:xfrm>
            <a:off x="9514113" y="364671"/>
            <a:ext cx="1435100" cy="1244600"/>
          </a:xfrm>
          <a:prstGeom prst="rect">
            <a:avLst/>
          </a:prstGeom>
        </p:spPr>
      </p:pic>
    </p:spTree>
    <p:extLst>
      <p:ext uri="{BB962C8B-B14F-4D97-AF65-F5344CB8AC3E}">
        <p14:creationId xmlns:p14="http://schemas.microsoft.com/office/powerpoint/2010/main" val="3086997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lokTextu 8">
            <a:extLst>
              <a:ext uri="{FF2B5EF4-FFF2-40B4-BE49-F238E27FC236}">
                <a16:creationId xmlns:a16="http://schemas.microsoft.com/office/drawing/2014/main" id="{C73F3475-F28B-F767-3A63-FA2D359C9C2E}"/>
              </a:ext>
            </a:extLst>
          </p:cNvPr>
          <p:cNvSpPr txBox="1"/>
          <p:nvPr/>
        </p:nvSpPr>
        <p:spPr>
          <a:xfrm>
            <a:off x="849527" y="2241496"/>
            <a:ext cx="4035981" cy="3970318"/>
          </a:xfrm>
          <a:prstGeom prst="rect">
            <a:avLst/>
          </a:prstGeom>
          <a:noFill/>
        </p:spPr>
        <p:txBody>
          <a:bodyPr wrap="square">
            <a:spAutoFit/>
          </a:bodyPr>
          <a:lstStyle/>
          <a:p>
            <a:r>
              <a:rPr lang="de-AT" noProof="0" dirty="0">
                <a:solidFill>
                  <a:srgbClr val="303030"/>
                </a:solidFill>
                <a:effectLst/>
                <a:latin typeface="Inter" panose="02000503000000020004" pitchFamily="2" charset="0"/>
                <a:ea typeface="Inter" panose="02000503000000020004" pitchFamily="2" charset="0"/>
              </a:rPr>
              <a:t>NDT ist eine Technik, die zur Untersuchung der Integrität von Eisenbahnkomponenten und -infrastrukturen eingesetzt wird, ohne das getestete Material zu beschädigen.</a:t>
            </a:r>
          </a:p>
          <a:p>
            <a:endParaRPr lang="de-AT" noProof="0" dirty="0">
              <a:solidFill>
                <a:srgbClr val="303030"/>
              </a:solidFill>
              <a:effectLst/>
              <a:latin typeface="Inter" panose="02000503000000020004" pitchFamily="2" charset="0"/>
              <a:ea typeface="Inter" panose="02000503000000020004" pitchFamily="2" charset="0"/>
            </a:endParaRPr>
          </a:p>
          <a:p>
            <a:r>
              <a:rPr lang="de-AT" noProof="0" dirty="0">
                <a:solidFill>
                  <a:srgbClr val="303030"/>
                </a:solidFill>
                <a:effectLst/>
                <a:latin typeface="Inter" panose="02000503000000020004" pitchFamily="2" charset="0"/>
                <a:ea typeface="Inter" panose="02000503000000020004" pitchFamily="2" charset="0"/>
              </a:rPr>
              <a:t>Diese Methoden gewährleisten die Sicherheit und Zuverlässigkeit von Eisenbahnsystemen. Bei LOKO TRANS </a:t>
            </a:r>
            <a:r>
              <a:rPr lang="de-AT" noProof="0" dirty="0" err="1">
                <a:solidFill>
                  <a:srgbClr val="303030"/>
                </a:solidFill>
                <a:effectLst/>
                <a:latin typeface="Inter" panose="02000503000000020004" pitchFamily="2" charset="0"/>
                <a:ea typeface="Inter" panose="02000503000000020004" pitchFamily="2" charset="0"/>
              </a:rPr>
              <a:t>Slovakia</a:t>
            </a:r>
            <a:r>
              <a:rPr lang="de-AT" noProof="0" dirty="0">
                <a:solidFill>
                  <a:srgbClr val="303030"/>
                </a:solidFill>
                <a:effectLst/>
                <a:latin typeface="Inter" panose="02000503000000020004" pitchFamily="2" charset="0"/>
                <a:ea typeface="Inter" panose="02000503000000020004" pitchFamily="2" charset="0"/>
              </a:rPr>
              <a:t> betrachten wir NDT als einen grundlegenden Pfeiler der Qualität und Betriebssicherheit.</a:t>
            </a:r>
          </a:p>
        </p:txBody>
      </p:sp>
      <p:pic>
        <p:nvPicPr>
          <p:cNvPr id="10" name="Obrázok 9">
            <a:extLst>
              <a:ext uri="{FF2B5EF4-FFF2-40B4-BE49-F238E27FC236}">
                <a16:creationId xmlns:a16="http://schemas.microsoft.com/office/drawing/2014/main" id="{F6747E9F-4701-9045-8B97-3567BC345BCD}"/>
              </a:ext>
            </a:extLst>
          </p:cNvPr>
          <p:cNvPicPr>
            <a:picLocks noChangeAspect="1"/>
          </p:cNvPicPr>
          <p:nvPr/>
        </p:nvPicPr>
        <p:blipFill>
          <a:blip r:embed="rId2"/>
          <a:stretch>
            <a:fillRect/>
          </a:stretch>
        </p:blipFill>
        <p:spPr>
          <a:xfrm>
            <a:off x="6096000" y="743264"/>
            <a:ext cx="5617029" cy="5840416"/>
          </a:xfrm>
          <a:prstGeom prst="rect">
            <a:avLst/>
          </a:prstGeom>
        </p:spPr>
      </p:pic>
      <p:sp>
        <p:nvSpPr>
          <p:cNvPr id="12" name="BlokTextu 11">
            <a:extLst>
              <a:ext uri="{FF2B5EF4-FFF2-40B4-BE49-F238E27FC236}">
                <a16:creationId xmlns:a16="http://schemas.microsoft.com/office/drawing/2014/main" id="{9D5E84DF-1706-B128-B7D6-73A48EDC99AE}"/>
              </a:ext>
            </a:extLst>
          </p:cNvPr>
          <p:cNvSpPr txBox="1"/>
          <p:nvPr/>
        </p:nvSpPr>
        <p:spPr>
          <a:xfrm>
            <a:off x="6471557" y="1051737"/>
            <a:ext cx="4870916" cy="5293757"/>
          </a:xfrm>
          <a:prstGeom prst="rect">
            <a:avLst/>
          </a:prstGeom>
          <a:noFill/>
        </p:spPr>
        <p:txBody>
          <a:bodyPr wrap="square">
            <a:spAutoFit/>
          </a:bodyPr>
          <a:lstStyle/>
          <a:p>
            <a:r>
              <a:rPr lang="de-AT" b="1" noProof="0" dirty="0">
                <a:solidFill>
                  <a:srgbClr val="000546"/>
                </a:solidFill>
                <a:latin typeface="Poppins SemiBold" pitchFamily="2" charset="0"/>
                <a:ea typeface="Inter" panose="02000503000000020004" pitchFamily="2" charset="0"/>
                <a:cs typeface="Poppins SemiBold" pitchFamily="2" charset="0"/>
              </a:rPr>
              <a:t>Methoden</a:t>
            </a:r>
          </a:p>
          <a:p>
            <a:endParaRPr lang="de-AT" sz="1600" noProof="0" dirty="0">
              <a:solidFill>
                <a:srgbClr val="000546"/>
              </a:solidFill>
              <a:latin typeface="Inter" panose="02000503000000020004" pitchFamily="2" charset="0"/>
              <a:ea typeface="Inter" panose="02000503000000020004" pitchFamily="2" charset="0"/>
            </a:endParaRPr>
          </a:p>
          <a:p>
            <a:r>
              <a:rPr lang="de-AT" sz="1600" b="1" noProof="0" dirty="0">
                <a:solidFill>
                  <a:srgbClr val="000546"/>
                </a:solidFill>
                <a:latin typeface="Inter" panose="02000503000000020004" pitchFamily="2" charset="0"/>
                <a:ea typeface="Inter" panose="02000503000000020004" pitchFamily="2" charset="0"/>
              </a:rPr>
              <a:t>Ultraschallprüfung (UT)</a:t>
            </a:r>
            <a:br>
              <a:rPr lang="de-AT" sz="1600" noProof="0" dirty="0">
                <a:solidFill>
                  <a:srgbClr val="000546"/>
                </a:solidFill>
                <a:latin typeface="Inter" panose="02000503000000020004" pitchFamily="2" charset="0"/>
                <a:ea typeface="Inter" panose="02000503000000020004" pitchFamily="2" charset="0"/>
              </a:rPr>
            </a:br>
            <a:r>
              <a:rPr lang="de-AT" sz="1600" noProof="0" dirty="0" err="1">
                <a:solidFill>
                  <a:srgbClr val="000546"/>
                </a:solidFill>
                <a:latin typeface="Inter" panose="02000503000000020004" pitchFamily="2" charset="0"/>
                <a:ea typeface="Inter" panose="02000503000000020004" pitchFamily="2" charset="0"/>
              </a:rPr>
              <a:t>využíva</a:t>
            </a:r>
            <a:r>
              <a:rPr lang="de-AT" sz="1600" noProof="0" dirty="0">
                <a:solidFill>
                  <a:srgbClr val="000546"/>
                </a:solidFill>
                <a:latin typeface="Inter" panose="02000503000000020004" pitchFamily="2" charset="0"/>
                <a:ea typeface="Inter" panose="02000503000000020004" pitchFamily="2" charset="0"/>
              </a:rPr>
              <a:t> </a:t>
            </a:r>
            <a:r>
              <a:rPr lang="de-AT" sz="1600" noProof="0" dirty="0" err="1">
                <a:solidFill>
                  <a:srgbClr val="000546"/>
                </a:solidFill>
                <a:latin typeface="Inter" panose="02000503000000020004" pitchFamily="2" charset="0"/>
                <a:ea typeface="Inter" panose="02000503000000020004" pitchFamily="2" charset="0"/>
              </a:rPr>
              <a:t>ultrazvukové</a:t>
            </a:r>
            <a:r>
              <a:rPr lang="de-AT" sz="1600" noProof="0" dirty="0">
                <a:solidFill>
                  <a:srgbClr val="000546"/>
                </a:solidFill>
                <a:latin typeface="Inter" panose="02000503000000020004" pitchFamily="2" charset="0"/>
                <a:ea typeface="Inter" panose="02000503000000020004" pitchFamily="2" charset="0"/>
              </a:rPr>
              <a:t> </a:t>
            </a:r>
            <a:r>
              <a:rPr lang="de-AT" sz="1600" noProof="0" dirty="0" err="1">
                <a:solidFill>
                  <a:srgbClr val="000546"/>
                </a:solidFill>
                <a:latin typeface="Inter" panose="02000503000000020004" pitchFamily="2" charset="0"/>
                <a:ea typeface="Inter" panose="02000503000000020004" pitchFamily="2" charset="0"/>
              </a:rPr>
              <a:t>vlny</a:t>
            </a:r>
            <a:r>
              <a:rPr lang="de-AT" sz="1600" noProof="0" dirty="0">
                <a:solidFill>
                  <a:srgbClr val="000546"/>
                </a:solidFill>
                <a:latin typeface="Inter" panose="02000503000000020004" pitchFamily="2" charset="0"/>
                <a:ea typeface="Inter" panose="02000503000000020004" pitchFamily="2" charset="0"/>
              </a:rPr>
              <a:t> na </a:t>
            </a:r>
            <a:r>
              <a:rPr lang="de-AT" sz="1600" noProof="0" dirty="0" err="1">
                <a:solidFill>
                  <a:srgbClr val="000546"/>
                </a:solidFill>
                <a:latin typeface="Inter" panose="02000503000000020004" pitchFamily="2" charset="0"/>
                <a:ea typeface="Inter" panose="02000503000000020004" pitchFamily="2" charset="0"/>
              </a:rPr>
              <a:t>detekciu</a:t>
            </a:r>
            <a:r>
              <a:rPr lang="de-AT" sz="1600" noProof="0" dirty="0">
                <a:solidFill>
                  <a:srgbClr val="000546"/>
                </a:solidFill>
                <a:latin typeface="Inter" panose="02000503000000020004" pitchFamily="2" charset="0"/>
                <a:ea typeface="Inter" panose="02000503000000020004" pitchFamily="2" charset="0"/>
              </a:rPr>
              <a:t> </a:t>
            </a:r>
            <a:r>
              <a:rPr lang="de-AT" sz="1600" noProof="0" dirty="0" err="1">
                <a:solidFill>
                  <a:srgbClr val="000546"/>
                </a:solidFill>
                <a:latin typeface="Inter" panose="02000503000000020004" pitchFamily="2" charset="0"/>
                <a:ea typeface="Inter" panose="02000503000000020004" pitchFamily="2" charset="0"/>
              </a:rPr>
              <a:t>vnútorných</a:t>
            </a:r>
            <a:r>
              <a:rPr lang="de-AT" sz="1600" noProof="0" dirty="0">
                <a:solidFill>
                  <a:srgbClr val="000546"/>
                </a:solidFill>
                <a:latin typeface="Inter" panose="02000503000000020004" pitchFamily="2" charset="0"/>
                <a:ea typeface="Inter" panose="02000503000000020004" pitchFamily="2" charset="0"/>
              </a:rPr>
              <a:t> </a:t>
            </a:r>
            <a:r>
              <a:rPr lang="de-AT" sz="1600" noProof="0" dirty="0" err="1">
                <a:solidFill>
                  <a:srgbClr val="000546"/>
                </a:solidFill>
                <a:latin typeface="Inter" panose="02000503000000020004" pitchFamily="2" charset="0"/>
                <a:ea typeface="Inter" panose="02000503000000020004" pitchFamily="2" charset="0"/>
              </a:rPr>
              <a:t>objektov</a:t>
            </a:r>
            <a:r>
              <a:rPr lang="de-AT" sz="1600" noProof="0" dirty="0">
                <a:solidFill>
                  <a:srgbClr val="000546"/>
                </a:solidFill>
                <a:latin typeface="Inter" panose="02000503000000020004" pitchFamily="2" charset="0"/>
                <a:ea typeface="Inter" panose="02000503000000020004" pitchFamily="2" charset="0"/>
              </a:rPr>
              <a:t> </a:t>
            </a:r>
            <a:r>
              <a:rPr lang="de-AT" sz="1600" noProof="0" dirty="0" err="1">
                <a:solidFill>
                  <a:srgbClr val="000546"/>
                </a:solidFill>
                <a:latin typeface="Inter" panose="02000503000000020004" pitchFamily="2" charset="0"/>
                <a:ea typeface="Inter" panose="02000503000000020004" pitchFamily="2" charset="0"/>
              </a:rPr>
              <a:t>materiálu</a:t>
            </a:r>
            <a:endParaRPr lang="de-AT" sz="1600" noProof="0" dirty="0">
              <a:solidFill>
                <a:srgbClr val="000546"/>
              </a:solidFill>
              <a:latin typeface="Inter" panose="02000503000000020004" pitchFamily="2" charset="0"/>
              <a:ea typeface="Inter" panose="02000503000000020004" pitchFamily="2" charset="0"/>
            </a:endParaRPr>
          </a:p>
          <a:p>
            <a:endParaRPr lang="de-AT" sz="1600" noProof="0" dirty="0">
              <a:solidFill>
                <a:srgbClr val="000546"/>
              </a:solidFill>
              <a:latin typeface="Inter" panose="02000503000000020004" pitchFamily="2" charset="0"/>
              <a:ea typeface="Inter" panose="02000503000000020004" pitchFamily="2" charset="0"/>
            </a:endParaRPr>
          </a:p>
          <a:p>
            <a:r>
              <a:rPr lang="de-AT" sz="1600" b="1" noProof="0" dirty="0">
                <a:solidFill>
                  <a:srgbClr val="000546"/>
                </a:solidFill>
                <a:latin typeface="Inter" panose="02000503000000020004" pitchFamily="2" charset="0"/>
                <a:ea typeface="Inter" panose="02000503000000020004" pitchFamily="2" charset="0"/>
              </a:rPr>
              <a:t>Magnetische Partikelprüfung (MT)</a:t>
            </a:r>
            <a:br>
              <a:rPr lang="de-AT" sz="1600" noProof="0" dirty="0">
                <a:solidFill>
                  <a:srgbClr val="000546"/>
                </a:solidFill>
                <a:latin typeface="Inter" panose="02000503000000020004" pitchFamily="2" charset="0"/>
                <a:ea typeface="Inter" panose="02000503000000020004" pitchFamily="2" charset="0"/>
              </a:rPr>
            </a:br>
            <a:r>
              <a:rPr lang="de-AT" sz="1600" noProof="0" dirty="0" err="1">
                <a:solidFill>
                  <a:srgbClr val="000546"/>
                </a:solidFill>
                <a:latin typeface="Inter" panose="02000503000000020004" pitchFamily="2" charset="0"/>
                <a:ea typeface="Inter" panose="02000503000000020004" pitchFamily="2" charset="0"/>
              </a:rPr>
              <a:t>aplikuje</a:t>
            </a:r>
            <a:r>
              <a:rPr lang="de-AT" sz="1600" noProof="0" dirty="0">
                <a:solidFill>
                  <a:srgbClr val="000546"/>
                </a:solidFill>
                <a:latin typeface="Inter" panose="02000503000000020004" pitchFamily="2" charset="0"/>
                <a:ea typeface="Inter" panose="02000503000000020004" pitchFamily="2" charset="0"/>
              </a:rPr>
              <a:t> </a:t>
            </a:r>
            <a:r>
              <a:rPr lang="de-AT" sz="1600" noProof="0" dirty="0" err="1">
                <a:solidFill>
                  <a:srgbClr val="000546"/>
                </a:solidFill>
                <a:latin typeface="Inter" panose="02000503000000020004" pitchFamily="2" charset="0"/>
                <a:ea typeface="Inter" panose="02000503000000020004" pitchFamily="2" charset="0"/>
              </a:rPr>
              <a:t>magnetické</a:t>
            </a:r>
            <a:r>
              <a:rPr lang="de-AT" sz="1600" noProof="0" dirty="0">
                <a:solidFill>
                  <a:srgbClr val="000546"/>
                </a:solidFill>
                <a:latin typeface="Inter" panose="02000503000000020004" pitchFamily="2" charset="0"/>
                <a:ea typeface="Inter" panose="02000503000000020004" pitchFamily="2" charset="0"/>
              </a:rPr>
              <a:t> pole na </a:t>
            </a:r>
            <a:r>
              <a:rPr lang="de-AT" sz="1600" noProof="0" dirty="0" err="1">
                <a:solidFill>
                  <a:srgbClr val="000546"/>
                </a:solidFill>
                <a:latin typeface="Inter" panose="02000503000000020004" pitchFamily="2" charset="0"/>
                <a:ea typeface="Inter" panose="02000503000000020004" pitchFamily="2" charset="0"/>
              </a:rPr>
              <a:t>materiál</a:t>
            </a:r>
            <a:r>
              <a:rPr lang="de-AT" sz="1600" noProof="0" dirty="0">
                <a:solidFill>
                  <a:srgbClr val="000546"/>
                </a:solidFill>
                <a:latin typeface="Inter" panose="02000503000000020004" pitchFamily="2" charset="0"/>
                <a:ea typeface="Inter" panose="02000503000000020004" pitchFamily="2" charset="0"/>
              </a:rPr>
              <a:t> - </a:t>
            </a:r>
            <a:r>
              <a:rPr lang="de-AT" sz="1600" noProof="0" dirty="0" err="1">
                <a:solidFill>
                  <a:srgbClr val="000546"/>
                </a:solidFill>
                <a:latin typeface="Inter" panose="02000503000000020004" pitchFamily="2" charset="0"/>
                <a:ea typeface="Inter" panose="02000503000000020004" pitchFamily="2" charset="0"/>
              </a:rPr>
              <a:t>defekty</a:t>
            </a:r>
            <a:r>
              <a:rPr lang="de-AT" sz="1600" noProof="0" dirty="0">
                <a:solidFill>
                  <a:srgbClr val="000546"/>
                </a:solidFill>
                <a:latin typeface="Inter" panose="02000503000000020004" pitchFamily="2" charset="0"/>
                <a:ea typeface="Inter" panose="02000503000000020004" pitchFamily="2" charset="0"/>
              </a:rPr>
              <a:t> </a:t>
            </a:r>
            <a:r>
              <a:rPr lang="de-AT" sz="1600" noProof="0" dirty="0" err="1">
                <a:solidFill>
                  <a:srgbClr val="000546"/>
                </a:solidFill>
                <a:latin typeface="Inter" panose="02000503000000020004" pitchFamily="2" charset="0"/>
                <a:ea typeface="Inter" panose="02000503000000020004" pitchFamily="2" charset="0"/>
              </a:rPr>
              <a:t>zmenia</a:t>
            </a:r>
            <a:r>
              <a:rPr lang="de-AT" sz="1600" noProof="0" dirty="0">
                <a:solidFill>
                  <a:srgbClr val="000546"/>
                </a:solidFill>
                <a:latin typeface="Inter" panose="02000503000000020004" pitchFamily="2" charset="0"/>
                <a:ea typeface="Inter" panose="02000503000000020004" pitchFamily="2" charset="0"/>
              </a:rPr>
              <a:t> </a:t>
            </a:r>
            <a:r>
              <a:rPr lang="de-AT" sz="1600" noProof="0" dirty="0" err="1">
                <a:solidFill>
                  <a:srgbClr val="000546"/>
                </a:solidFill>
                <a:latin typeface="Inter" panose="02000503000000020004" pitchFamily="2" charset="0"/>
                <a:ea typeface="Inter" panose="02000503000000020004" pitchFamily="2" charset="0"/>
              </a:rPr>
              <a:t>magnetické</a:t>
            </a:r>
            <a:r>
              <a:rPr lang="de-AT" sz="1600" noProof="0" dirty="0">
                <a:solidFill>
                  <a:srgbClr val="000546"/>
                </a:solidFill>
                <a:latin typeface="Inter" panose="02000503000000020004" pitchFamily="2" charset="0"/>
                <a:ea typeface="Inter" panose="02000503000000020004" pitchFamily="2" charset="0"/>
              </a:rPr>
              <a:t> pole, </a:t>
            </a:r>
            <a:r>
              <a:rPr lang="de-AT" sz="1600" noProof="0" dirty="0" err="1">
                <a:solidFill>
                  <a:srgbClr val="000546"/>
                </a:solidFill>
                <a:latin typeface="Inter" panose="02000503000000020004" pitchFamily="2" charset="0"/>
                <a:ea typeface="Inter" panose="02000503000000020004" pitchFamily="2" charset="0"/>
              </a:rPr>
              <a:t>čo</a:t>
            </a:r>
            <a:r>
              <a:rPr lang="de-AT" sz="1600" noProof="0" dirty="0">
                <a:solidFill>
                  <a:srgbClr val="000546"/>
                </a:solidFill>
                <a:latin typeface="Inter" panose="02000503000000020004" pitchFamily="2" charset="0"/>
                <a:ea typeface="Inter" panose="02000503000000020004" pitchFamily="2" charset="0"/>
              </a:rPr>
              <a:t> </a:t>
            </a:r>
            <a:r>
              <a:rPr lang="de-AT" sz="1600" noProof="0" dirty="0" err="1">
                <a:solidFill>
                  <a:srgbClr val="000546"/>
                </a:solidFill>
                <a:latin typeface="Inter" panose="02000503000000020004" pitchFamily="2" charset="0"/>
                <a:ea typeface="Inter" panose="02000503000000020004" pitchFamily="2" charset="0"/>
              </a:rPr>
              <a:t>umožní</a:t>
            </a:r>
            <a:r>
              <a:rPr lang="de-AT" sz="1600" noProof="0" dirty="0">
                <a:solidFill>
                  <a:srgbClr val="000546"/>
                </a:solidFill>
                <a:latin typeface="Inter" panose="02000503000000020004" pitchFamily="2" charset="0"/>
                <a:ea typeface="Inter" panose="02000503000000020004" pitchFamily="2" charset="0"/>
              </a:rPr>
              <a:t> ich </a:t>
            </a:r>
            <a:r>
              <a:rPr lang="de-AT" sz="1600" noProof="0" dirty="0" err="1">
                <a:solidFill>
                  <a:srgbClr val="000546"/>
                </a:solidFill>
                <a:latin typeface="Inter" panose="02000503000000020004" pitchFamily="2" charset="0"/>
                <a:ea typeface="Inter" panose="02000503000000020004" pitchFamily="2" charset="0"/>
              </a:rPr>
              <a:t>identifikáciu</a:t>
            </a:r>
            <a:endParaRPr lang="de-AT" sz="1600" noProof="0" dirty="0">
              <a:solidFill>
                <a:srgbClr val="000546"/>
              </a:solidFill>
              <a:latin typeface="Inter" panose="02000503000000020004" pitchFamily="2" charset="0"/>
              <a:ea typeface="Inter" panose="02000503000000020004" pitchFamily="2" charset="0"/>
            </a:endParaRPr>
          </a:p>
          <a:p>
            <a:endParaRPr lang="de-AT" sz="1600" noProof="0" dirty="0">
              <a:solidFill>
                <a:srgbClr val="000546"/>
              </a:solidFill>
              <a:latin typeface="Inter" panose="02000503000000020004" pitchFamily="2" charset="0"/>
              <a:ea typeface="Inter" panose="02000503000000020004" pitchFamily="2" charset="0"/>
            </a:endParaRPr>
          </a:p>
          <a:p>
            <a:r>
              <a:rPr lang="de-AT" sz="1600" b="1" noProof="0" dirty="0">
                <a:solidFill>
                  <a:srgbClr val="000546"/>
                </a:solidFill>
                <a:latin typeface="Inter" panose="02000503000000020004" pitchFamily="2" charset="0"/>
                <a:ea typeface="Inter" panose="02000503000000020004" pitchFamily="2" charset="0"/>
              </a:rPr>
              <a:t>Penetrant-Prüfung (PT)</a:t>
            </a:r>
            <a:br>
              <a:rPr lang="de-AT" sz="1600" noProof="0" dirty="0">
                <a:solidFill>
                  <a:srgbClr val="000546"/>
                </a:solidFill>
                <a:latin typeface="Inter" panose="02000503000000020004" pitchFamily="2" charset="0"/>
                <a:ea typeface="Inter" panose="02000503000000020004" pitchFamily="2" charset="0"/>
              </a:rPr>
            </a:br>
            <a:r>
              <a:rPr lang="de-AT" sz="1600" noProof="0" dirty="0">
                <a:solidFill>
                  <a:srgbClr val="000546"/>
                </a:solidFill>
                <a:latin typeface="Inter" panose="02000503000000020004" pitchFamily="2" charset="0"/>
                <a:ea typeface="Inter" panose="02000503000000020004" pitchFamily="2" charset="0"/>
              </a:rPr>
              <a:t>Verwendet Penetrationsflüssigkeit, die in Oberflächenrisse eindringt, und nach Anwendung eines Entwicklers werden die Defekte sichtbar.</a:t>
            </a:r>
          </a:p>
          <a:p>
            <a:endParaRPr lang="de-AT" sz="1600" noProof="0" dirty="0">
              <a:solidFill>
                <a:srgbClr val="000546"/>
              </a:solidFill>
              <a:latin typeface="Inter" panose="02000503000000020004" pitchFamily="2" charset="0"/>
              <a:ea typeface="Inter" panose="02000503000000020004" pitchFamily="2" charset="0"/>
            </a:endParaRPr>
          </a:p>
          <a:p>
            <a:r>
              <a:rPr lang="de-AT" sz="1600" b="1" noProof="0" dirty="0">
                <a:solidFill>
                  <a:srgbClr val="000546"/>
                </a:solidFill>
                <a:latin typeface="Inter" panose="02000503000000020004" pitchFamily="2" charset="0"/>
                <a:ea typeface="Inter" panose="02000503000000020004" pitchFamily="2" charset="0"/>
              </a:rPr>
              <a:t>Visuelle Inspektion (VT)</a:t>
            </a:r>
            <a:br>
              <a:rPr lang="de-AT" sz="1600" noProof="0" dirty="0">
                <a:solidFill>
                  <a:srgbClr val="000546"/>
                </a:solidFill>
                <a:latin typeface="Inter" panose="02000503000000020004" pitchFamily="2" charset="0"/>
                <a:ea typeface="Inter" panose="02000503000000020004" pitchFamily="2" charset="0"/>
              </a:rPr>
            </a:br>
            <a:r>
              <a:rPr lang="de-AT" sz="1600" noProof="0" dirty="0">
                <a:solidFill>
                  <a:srgbClr val="000546"/>
                </a:solidFill>
                <a:latin typeface="Inter" panose="02000503000000020004" pitchFamily="2" charset="0"/>
                <a:ea typeface="Inter" panose="02000503000000020004" pitchFamily="2" charset="0"/>
              </a:rPr>
              <a:t>Grundlegende Methode, die visuelle Kontrolle zur Identifikation von Oberflächenunregelmäßigkeiten nutzt.</a:t>
            </a:r>
          </a:p>
        </p:txBody>
      </p:sp>
      <p:sp>
        <p:nvSpPr>
          <p:cNvPr id="2" name="BlokTextu 1">
            <a:extLst>
              <a:ext uri="{FF2B5EF4-FFF2-40B4-BE49-F238E27FC236}">
                <a16:creationId xmlns:a16="http://schemas.microsoft.com/office/drawing/2014/main" id="{88F6F6F8-7F86-B602-C9A6-D7300AF1CE35}"/>
              </a:ext>
            </a:extLst>
          </p:cNvPr>
          <p:cNvSpPr txBox="1"/>
          <p:nvPr/>
        </p:nvSpPr>
        <p:spPr>
          <a:xfrm>
            <a:off x="839018" y="819666"/>
            <a:ext cx="3911648" cy="446276"/>
          </a:xfrm>
          <a:prstGeom prst="rect">
            <a:avLst/>
          </a:prstGeom>
          <a:noFill/>
        </p:spPr>
        <p:txBody>
          <a:bodyPr wrap="none" rtlCol="0">
            <a:spAutoFit/>
          </a:bodyPr>
          <a:lstStyle/>
          <a:p>
            <a:r>
              <a:rPr lang="de-AT" sz="2300" b="1" noProof="0" dirty="0">
                <a:solidFill>
                  <a:srgbClr val="000546"/>
                </a:solidFill>
                <a:latin typeface="Poppins SemiBold" pitchFamily="2" charset="0"/>
                <a:cs typeface="Poppins SemiBold" pitchFamily="2" charset="0"/>
              </a:rPr>
              <a:t>Zerstörungsfreie Prüfung</a:t>
            </a:r>
          </a:p>
        </p:txBody>
      </p:sp>
      <p:pic>
        <p:nvPicPr>
          <p:cNvPr id="3" name="Obrázok 2">
            <a:extLst>
              <a:ext uri="{FF2B5EF4-FFF2-40B4-BE49-F238E27FC236}">
                <a16:creationId xmlns:a16="http://schemas.microsoft.com/office/drawing/2014/main" id="{D0C440BC-279F-21A7-58DF-5D778A11AF03}"/>
              </a:ext>
            </a:extLst>
          </p:cNvPr>
          <p:cNvPicPr>
            <a:picLocks noChangeAspect="1"/>
          </p:cNvPicPr>
          <p:nvPr/>
        </p:nvPicPr>
        <p:blipFill>
          <a:blip r:embed="rId3"/>
          <a:stretch>
            <a:fillRect/>
          </a:stretch>
        </p:blipFill>
        <p:spPr>
          <a:xfrm>
            <a:off x="0" y="956128"/>
            <a:ext cx="647700" cy="177800"/>
          </a:xfrm>
          <a:prstGeom prst="rect">
            <a:avLst/>
          </a:prstGeom>
          <a:ln w="12700">
            <a:solidFill>
              <a:schemeClr val="bg1"/>
            </a:solidFill>
          </a:ln>
        </p:spPr>
      </p:pic>
    </p:spTree>
    <p:extLst>
      <p:ext uri="{BB962C8B-B14F-4D97-AF65-F5344CB8AC3E}">
        <p14:creationId xmlns:p14="http://schemas.microsoft.com/office/powerpoint/2010/main" val="4117351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rázok 23">
            <a:extLst>
              <a:ext uri="{FF2B5EF4-FFF2-40B4-BE49-F238E27FC236}">
                <a16:creationId xmlns:a16="http://schemas.microsoft.com/office/drawing/2014/main" id="{045C78CA-E3B0-2F0E-BE8C-129583091D5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5" name="Obrázok 14">
            <a:extLst>
              <a:ext uri="{FF2B5EF4-FFF2-40B4-BE49-F238E27FC236}">
                <a16:creationId xmlns:a16="http://schemas.microsoft.com/office/drawing/2014/main" id="{850A69CB-E83D-5CD0-3FCA-5C51A3311EC4}"/>
              </a:ext>
            </a:extLst>
          </p:cNvPr>
          <p:cNvPicPr>
            <a:picLocks noChangeAspect="1"/>
          </p:cNvPicPr>
          <p:nvPr/>
        </p:nvPicPr>
        <p:blipFill>
          <a:blip r:embed="rId3"/>
          <a:stretch>
            <a:fillRect/>
          </a:stretch>
        </p:blipFill>
        <p:spPr>
          <a:xfrm>
            <a:off x="864361" y="2177143"/>
            <a:ext cx="4527197" cy="4178340"/>
          </a:xfrm>
          <a:prstGeom prst="rect">
            <a:avLst/>
          </a:prstGeom>
          <a:ln w="12700">
            <a:solidFill>
              <a:schemeClr val="bg1"/>
            </a:solidFill>
          </a:ln>
        </p:spPr>
      </p:pic>
      <p:sp>
        <p:nvSpPr>
          <p:cNvPr id="16" name="BlokTextu 15">
            <a:extLst>
              <a:ext uri="{FF2B5EF4-FFF2-40B4-BE49-F238E27FC236}">
                <a16:creationId xmlns:a16="http://schemas.microsoft.com/office/drawing/2014/main" id="{AC549130-CFF9-0E8E-F772-1E84ED3603F7}"/>
              </a:ext>
            </a:extLst>
          </p:cNvPr>
          <p:cNvSpPr txBox="1"/>
          <p:nvPr/>
        </p:nvSpPr>
        <p:spPr>
          <a:xfrm>
            <a:off x="1157004" y="2544195"/>
            <a:ext cx="3802713" cy="369332"/>
          </a:xfrm>
          <a:prstGeom prst="rect">
            <a:avLst/>
          </a:prstGeom>
          <a:noFill/>
        </p:spPr>
        <p:txBody>
          <a:bodyPr wrap="square">
            <a:spAutoFit/>
          </a:bodyPr>
          <a:lstStyle/>
          <a:p>
            <a:r>
              <a:rPr lang="de-AT" b="1" noProof="0" dirty="0">
                <a:solidFill>
                  <a:srgbClr val="FFFFFF"/>
                </a:solidFill>
                <a:effectLst/>
                <a:latin typeface="Poppins SemiBold" pitchFamily="2" charset="0"/>
                <a:cs typeface="Poppins SemiBold" pitchFamily="2" charset="0"/>
              </a:rPr>
              <a:t>Technische Ausrüstung</a:t>
            </a:r>
          </a:p>
        </p:txBody>
      </p:sp>
      <p:sp>
        <p:nvSpPr>
          <p:cNvPr id="17" name="BlokTextu 16">
            <a:extLst>
              <a:ext uri="{FF2B5EF4-FFF2-40B4-BE49-F238E27FC236}">
                <a16:creationId xmlns:a16="http://schemas.microsoft.com/office/drawing/2014/main" id="{8349B331-FE3B-8115-8ED1-A6E572A2419F}"/>
              </a:ext>
            </a:extLst>
          </p:cNvPr>
          <p:cNvSpPr txBox="1"/>
          <p:nvPr/>
        </p:nvSpPr>
        <p:spPr>
          <a:xfrm>
            <a:off x="1157004" y="3038330"/>
            <a:ext cx="3965971" cy="3046988"/>
          </a:xfrm>
          <a:prstGeom prst="rect">
            <a:avLst/>
          </a:prstGeom>
          <a:noFill/>
        </p:spPr>
        <p:txBody>
          <a:bodyPr wrap="square">
            <a:spAutoFit/>
          </a:bodyPr>
          <a:lstStyle/>
          <a:p>
            <a:r>
              <a:rPr lang="de-AT" sz="1600" b="1" noProof="0" dirty="0">
                <a:solidFill>
                  <a:schemeClr val="bg1"/>
                </a:solidFill>
                <a:latin typeface="Inter" panose="02000503000000020004" pitchFamily="2" charset="0"/>
                <a:ea typeface="Inter" panose="02000503000000020004" pitchFamily="2" charset="0"/>
              </a:rPr>
              <a:t>MZZD-2500-R Gerät</a:t>
            </a:r>
            <a:br>
              <a:rPr lang="de-AT" sz="1600" noProof="0" dirty="0">
                <a:solidFill>
                  <a:schemeClr val="bg1"/>
                </a:solidFill>
                <a:latin typeface="Inter" panose="02000503000000020004" pitchFamily="2" charset="0"/>
                <a:ea typeface="Inter" panose="02000503000000020004" pitchFamily="2" charset="0"/>
              </a:rPr>
            </a:br>
            <a:r>
              <a:rPr lang="de-AT" sz="1600" noProof="0" dirty="0">
                <a:solidFill>
                  <a:schemeClr val="bg1"/>
                </a:solidFill>
                <a:latin typeface="Inter" panose="02000503000000020004" pitchFamily="2" charset="0"/>
                <a:ea typeface="Inter" panose="02000503000000020004" pitchFamily="2" charset="0"/>
              </a:rPr>
              <a:t>zur Überprüfung von Radsätzen, ermöglicht Tests mit und ohne Monoblock</a:t>
            </a:r>
          </a:p>
          <a:p>
            <a:endParaRPr lang="de-AT" sz="1600" noProof="0" dirty="0">
              <a:solidFill>
                <a:schemeClr val="bg1"/>
              </a:solidFill>
              <a:latin typeface="Inter" panose="02000503000000020004" pitchFamily="2" charset="0"/>
              <a:ea typeface="Inter" panose="02000503000000020004" pitchFamily="2" charset="0"/>
            </a:endParaRPr>
          </a:p>
          <a:p>
            <a:r>
              <a:rPr lang="de-AT" sz="1600" b="1" noProof="0" dirty="0">
                <a:solidFill>
                  <a:schemeClr val="bg1"/>
                </a:solidFill>
                <a:latin typeface="Inter" panose="02000503000000020004" pitchFamily="2" charset="0"/>
                <a:ea typeface="Inter" panose="02000503000000020004" pitchFamily="2" charset="0"/>
              </a:rPr>
              <a:t>MAS 1500 HD Plus Gerät</a:t>
            </a:r>
            <a:br>
              <a:rPr lang="de-AT" sz="1600" noProof="0" dirty="0">
                <a:solidFill>
                  <a:schemeClr val="bg1"/>
                </a:solidFill>
                <a:latin typeface="Inter" panose="02000503000000020004" pitchFamily="2" charset="0"/>
                <a:ea typeface="Inter" panose="02000503000000020004" pitchFamily="2" charset="0"/>
              </a:rPr>
            </a:br>
            <a:r>
              <a:rPr lang="de-AT" sz="1600" noProof="0" dirty="0">
                <a:solidFill>
                  <a:schemeClr val="bg1"/>
                </a:solidFill>
                <a:latin typeface="Inter" panose="02000503000000020004" pitchFamily="2" charset="0"/>
                <a:ea typeface="Inter" panose="02000503000000020004" pitchFamily="2" charset="0"/>
              </a:rPr>
              <a:t>zur Kontrolle kleinerer Bauteile bis zu einer Länge von 1500 mm</a:t>
            </a:r>
          </a:p>
          <a:p>
            <a:endParaRPr lang="de-AT" sz="1600" noProof="0" dirty="0">
              <a:solidFill>
                <a:schemeClr val="bg1"/>
              </a:solidFill>
              <a:latin typeface="Inter" panose="02000503000000020004" pitchFamily="2" charset="0"/>
              <a:ea typeface="Inter" panose="02000503000000020004" pitchFamily="2" charset="0"/>
            </a:endParaRPr>
          </a:p>
          <a:p>
            <a:r>
              <a:rPr lang="de-AT" sz="1600" b="1" noProof="0" dirty="0">
                <a:solidFill>
                  <a:schemeClr val="bg1"/>
                </a:solidFill>
                <a:latin typeface="Inter" panose="02000503000000020004" pitchFamily="2" charset="0"/>
                <a:ea typeface="Inter" panose="02000503000000020004" pitchFamily="2" charset="0"/>
              </a:rPr>
              <a:t>OLYMPUS Ultraschallgeräte</a:t>
            </a:r>
            <a:br>
              <a:rPr lang="de-AT" sz="1600" noProof="0" dirty="0">
                <a:solidFill>
                  <a:schemeClr val="bg1"/>
                </a:solidFill>
                <a:latin typeface="Inter" panose="02000503000000020004" pitchFamily="2" charset="0"/>
                <a:ea typeface="Inter" panose="02000503000000020004" pitchFamily="2" charset="0"/>
              </a:rPr>
            </a:br>
            <a:r>
              <a:rPr lang="de-AT" sz="1600" noProof="0" dirty="0">
                <a:solidFill>
                  <a:schemeClr val="bg1"/>
                </a:solidFill>
                <a:latin typeface="Inter" panose="02000503000000020004" pitchFamily="2" charset="0"/>
                <a:ea typeface="Inter" panose="02000503000000020004" pitchFamily="2" charset="0"/>
              </a:rPr>
              <a:t>angepasste technische Ausrüstung für UT-Prüfungen</a:t>
            </a:r>
          </a:p>
        </p:txBody>
      </p:sp>
      <p:pic>
        <p:nvPicPr>
          <p:cNvPr id="4" name="Obrázok 3">
            <a:extLst>
              <a:ext uri="{FF2B5EF4-FFF2-40B4-BE49-F238E27FC236}">
                <a16:creationId xmlns:a16="http://schemas.microsoft.com/office/drawing/2014/main" id="{B0253AEB-6879-FBEB-5B0D-FBCB0B9E406C}"/>
              </a:ext>
            </a:extLst>
          </p:cNvPr>
          <p:cNvPicPr>
            <a:picLocks noChangeAspect="1"/>
          </p:cNvPicPr>
          <p:nvPr/>
        </p:nvPicPr>
        <p:blipFill>
          <a:blip r:embed="rId4"/>
          <a:stretch>
            <a:fillRect/>
          </a:stretch>
        </p:blipFill>
        <p:spPr>
          <a:xfrm>
            <a:off x="0" y="956128"/>
            <a:ext cx="647700" cy="177800"/>
          </a:xfrm>
          <a:prstGeom prst="rect">
            <a:avLst/>
          </a:prstGeom>
          <a:ln w="12700">
            <a:solidFill>
              <a:schemeClr val="bg1"/>
            </a:solidFill>
          </a:ln>
        </p:spPr>
      </p:pic>
    </p:spTree>
    <p:extLst>
      <p:ext uri="{BB962C8B-B14F-4D97-AF65-F5344CB8AC3E}">
        <p14:creationId xmlns:p14="http://schemas.microsoft.com/office/powerpoint/2010/main" val="4046471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ázok 19">
            <a:extLst>
              <a:ext uri="{FF2B5EF4-FFF2-40B4-BE49-F238E27FC236}">
                <a16:creationId xmlns:a16="http://schemas.microsoft.com/office/drawing/2014/main" id="{FD2BC8F7-AC07-81D7-7952-F6BF2AB3323D}"/>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4" name="Obrázok 3">
            <a:extLst>
              <a:ext uri="{FF2B5EF4-FFF2-40B4-BE49-F238E27FC236}">
                <a16:creationId xmlns:a16="http://schemas.microsoft.com/office/drawing/2014/main" id="{56D6FDC6-9E8E-73B6-119E-C114BF82DC8E}"/>
              </a:ext>
            </a:extLst>
          </p:cNvPr>
          <p:cNvPicPr>
            <a:picLocks noChangeAspect="1"/>
          </p:cNvPicPr>
          <p:nvPr/>
        </p:nvPicPr>
        <p:blipFill>
          <a:blip r:embed="rId3"/>
          <a:stretch>
            <a:fillRect/>
          </a:stretch>
        </p:blipFill>
        <p:spPr>
          <a:xfrm>
            <a:off x="0" y="956128"/>
            <a:ext cx="647700" cy="177800"/>
          </a:xfrm>
          <a:prstGeom prst="rect">
            <a:avLst/>
          </a:prstGeom>
          <a:ln w="12700">
            <a:solidFill>
              <a:schemeClr val="bg1"/>
            </a:solidFill>
          </a:ln>
        </p:spPr>
      </p:pic>
      <p:pic>
        <p:nvPicPr>
          <p:cNvPr id="11" name="Obrázok 10">
            <a:extLst>
              <a:ext uri="{FF2B5EF4-FFF2-40B4-BE49-F238E27FC236}">
                <a16:creationId xmlns:a16="http://schemas.microsoft.com/office/drawing/2014/main" id="{85E9FB01-5F41-F28D-CF04-96EB424A7162}"/>
              </a:ext>
            </a:extLst>
          </p:cNvPr>
          <p:cNvPicPr>
            <a:picLocks noChangeAspect="1"/>
          </p:cNvPicPr>
          <p:nvPr/>
        </p:nvPicPr>
        <p:blipFill>
          <a:blip r:embed="rId4"/>
          <a:stretch>
            <a:fillRect/>
          </a:stretch>
        </p:blipFill>
        <p:spPr>
          <a:xfrm>
            <a:off x="6674790" y="2267712"/>
            <a:ext cx="4527197" cy="4080622"/>
          </a:xfrm>
          <a:prstGeom prst="rect">
            <a:avLst/>
          </a:prstGeom>
          <a:ln w="12700">
            <a:solidFill>
              <a:schemeClr val="bg1"/>
            </a:solidFill>
          </a:ln>
        </p:spPr>
      </p:pic>
      <p:sp>
        <p:nvSpPr>
          <p:cNvPr id="12" name="BlokTextu 11">
            <a:extLst>
              <a:ext uri="{FF2B5EF4-FFF2-40B4-BE49-F238E27FC236}">
                <a16:creationId xmlns:a16="http://schemas.microsoft.com/office/drawing/2014/main" id="{52348EA0-592D-B3DB-8386-E6AD0C41B0A2}"/>
              </a:ext>
            </a:extLst>
          </p:cNvPr>
          <p:cNvSpPr txBox="1"/>
          <p:nvPr/>
        </p:nvSpPr>
        <p:spPr>
          <a:xfrm>
            <a:off x="6959959" y="3415330"/>
            <a:ext cx="3956858" cy="2682786"/>
          </a:xfrm>
          <a:prstGeom prst="rect">
            <a:avLst/>
          </a:prstGeom>
          <a:noFill/>
        </p:spPr>
        <p:txBody>
          <a:bodyPr wrap="square">
            <a:spAutoFit/>
          </a:bodyPr>
          <a:lstStyle/>
          <a:p>
            <a:pPr>
              <a:spcBef>
                <a:spcPts val="525"/>
              </a:spcBef>
            </a:pPr>
            <a:r>
              <a:rPr lang="de-AT" sz="1600" noProof="0" dirty="0">
                <a:solidFill>
                  <a:schemeClr val="bg1"/>
                </a:solidFill>
                <a:effectLst/>
                <a:latin typeface="Inter" panose="02000503000000020004" pitchFamily="2" charset="0"/>
                <a:ea typeface="Inter" panose="02000503000000020004" pitchFamily="2" charset="0"/>
              </a:rPr>
              <a:t>Die Techniker sind nach EN ISO 9712 und UIC 960 zertifiziert, ausgestellt von COO NSD Bratislava und </a:t>
            </a:r>
            <a:r>
              <a:rPr lang="de-AT" sz="1600" noProof="0" dirty="0" err="1">
                <a:solidFill>
                  <a:schemeClr val="bg1"/>
                </a:solidFill>
                <a:effectLst/>
                <a:latin typeface="Inter" panose="02000503000000020004" pitchFamily="2" charset="0"/>
                <a:ea typeface="Inter" panose="02000503000000020004" pitchFamily="2" charset="0"/>
              </a:rPr>
              <a:t>České</a:t>
            </a:r>
            <a:r>
              <a:rPr lang="de-AT" sz="1600" noProof="0" dirty="0">
                <a:solidFill>
                  <a:schemeClr val="bg1"/>
                </a:solidFill>
                <a:effectLst/>
                <a:latin typeface="Inter" panose="02000503000000020004" pitchFamily="2" charset="0"/>
                <a:ea typeface="Inter" panose="02000503000000020004" pitchFamily="2" charset="0"/>
              </a:rPr>
              <a:t> </a:t>
            </a:r>
            <a:r>
              <a:rPr lang="de-AT" sz="1600" noProof="0" dirty="0" err="1">
                <a:solidFill>
                  <a:schemeClr val="bg1"/>
                </a:solidFill>
                <a:effectLst/>
                <a:latin typeface="Inter" panose="02000503000000020004" pitchFamily="2" charset="0"/>
                <a:ea typeface="Inter" panose="02000503000000020004" pitchFamily="2" charset="0"/>
              </a:rPr>
              <a:t>dráhy</a:t>
            </a:r>
            <a:r>
              <a:rPr lang="de-AT" sz="1600" noProof="0" dirty="0">
                <a:solidFill>
                  <a:schemeClr val="bg1"/>
                </a:solidFill>
                <a:effectLst/>
                <a:latin typeface="Inter" panose="02000503000000020004" pitchFamily="2" charset="0"/>
                <a:ea typeface="Inter" panose="02000503000000020004" pitchFamily="2" charset="0"/>
              </a:rPr>
              <a:t>, a. s.</a:t>
            </a:r>
          </a:p>
          <a:p>
            <a:pPr>
              <a:spcBef>
                <a:spcPts val="525"/>
              </a:spcBef>
            </a:pPr>
            <a:r>
              <a:rPr lang="de-AT" sz="1600" noProof="0" dirty="0">
                <a:solidFill>
                  <a:schemeClr val="bg1"/>
                </a:solidFill>
                <a:effectLst/>
                <a:latin typeface="Inter" panose="02000503000000020004" pitchFamily="2" charset="0"/>
                <a:ea typeface="Inter" panose="02000503000000020004" pitchFamily="2" charset="0"/>
              </a:rPr>
              <a:t>Das Unternehmen verfügt über eine Genehmigung vom Verkehrsamt in Bratislava und HDS KV Praha.</a:t>
            </a:r>
          </a:p>
          <a:p>
            <a:pPr>
              <a:spcBef>
                <a:spcPts val="525"/>
              </a:spcBef>
            </a:pPr>
            <a:r>
              <a:rPr lang="de-AT" sz="1600" noProof="0" dirty="0">
                <a:solidFill>
                  <a:schemeClr val="bg1"/>
                </a:solidFill>
                <a:effectLst/>
                <a:latin typeface="Inter" panose="02000503000000020004" pitchFamily="2" charset="0"/>
                <a:ea typeface="Inter" panose="02000503000000020004" pitchFamily="2" charset="0"/>
              </a:rPr>
              <a:t>Abgeschlossene Zertifizierung durch VPI für das NDT RAILWAY-Zertifizierungsschema von W.S. CERT.</a:t>
            </a:r>
          </a:p>
        </p:txBody>
      </p:sp>
      <p:sp>
        <p:nvSpPr>
          <p:cNvPr id="13" name="BlokTextu 12">
            <a:extLst>
              <a:ext uri="{FF2B5EF4-FFF2-40B4-BE49-F238E27FC236}">
                <a16:creationId xmlns:a16="http://schemas.microsoft.com/office/drawing/2014/main" id="{F96389E1-1538-42F5-226E-D7E8CFAD09B8}"/>
              </a:ext>
            </a:extLst>
          </p:cNvPr>
          <p:cNvSpPr txBox="1"/>
          <p:nvPr/>
        </p:nvSpPr>
        <p:spPr>
          <a:xfrm>
            <a:off x="6967433" y="2604315"/>
            <a:ext cx="3802713" cy="646331"/>
          </a:xfrm>
          <a:prstGeom prst="rect">
            <a:avLst/>
          </a:prstGeom>
          <a:noFill/>
        </p:spPr>
        <p:txBody>
          <a:bodyPr wrap="square">
            <a:spAutoFit/>
          </a:bodyPr>
          <a:lstStyle/>
          <a:p>
            <a:r>
              <a:rPr lang="de-AT" b="1" noProof="0" dirty="0">
                <a:solidFill>
                  <a:srgbClr val="FFFFFF"/>
                </a:solidFill>
                <a:effectLst/>
                <a:latin typeface="Poppins SemiBold" pitchFamily="2" charset="0"/>
                <a:cs typeface="Poppins SemiBold" pitchFamily="2" charset="0"/>
              </a:rPr>
              <a:t>Zertifizierungen und Berechtigungen</a:t>
            </a:r>
          </a:p>
        </p:txBody>
      </p:sp>
    </p:spTree>
    <p:extLst>
      <p:ext uri="{BB962C8B-B14F-4D97-AF65-F5344CB8AC3E}">
        <p14:creationId xmlns:p14="http://schemas.microsoft.com/office/powerpoint/2010/main" val="3444453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lokTextu 9">
            <a:extLst>
              <a:ext uri="{FF2B5EF4-FFF2-40B4-BE49-F238E27FC236}">
                <a16:creationId xmlns:a16="http://schemas.microsoft.com/office/drawing/2014/main" id="{8C74B0EB-B976-9F38-6660-BD7D49B8AF9A}"/>
              </a:ext>
            </a:extLst>
          </p:cNvPr>
          <p:cNvSpPr txBox="1"/>
          <p:nvPr/>
        </p:nvSpPr>
        <p:spPr>
          <a:xfrm>
            <a:off x="849527" y="2241496"/>
            <a:ext cx="4035981" cy="3693319"/>
          </a:xfrm>
          <a:prstGeom prst="rect">
            <a:avLst/>
          </a:prstGeom>
          <a:noFill/>
        </p:spPr>
        <p:txBody>
          <a:bodyPr wrap="square">
            <a:spAutoFit/>
          </a:bodyPr>
          <a:lstStyle/>
          <a:p>
            <a:r>
              <a:rPr lang="de-AT" noProof="0" dirty="0">
                <a:solidFill>
                  <a:srgbClr val="373937"/>
                </a:solidFill>
                <a:effectLst/>
                <a:latin typeface="Inter" panose="02000503000000020004" pitchFamily="2" charset="0"/>
              </a:rPr>
              <a:t>Die Firma LOKO TRANS </a:t>
            </a:r>
            <a:r>
              <a:rPr lang="de-AT" noProof="0" dirty="0" err="1">
                <a:solidFill>
                  <a:srgbClr val="373937"/>
                </a:solidFill>
                <a:effectLst/>
                <a:latin typeface="Inter" panose="02000503000000020004" pitchFamily="2" charset="0"/>
              </a:rPr>
              <a:t>Slovakia</a:t>
            </a:r>
            <a:r>
              <a:rPr lang="de-AT" noProof="0" dirty="0">
                <a:solidFill>
                  <a:srgbClr val="373937"/>
                </a:solidFill>
                <a:effectLst/>
                <a:latin typeface="Inter" panose="02000503000000020004" pitchFamily="2" charset="0"/>
              </a:rPr>
              <a:t>, </a:t>
            </a:r>
            <a:r>
              <a:rPr lang="de-AT" noProof="0" dirty="0" err="1">
                <a:solidFill>
                  <a:srgbClr val="373937"/>
                </a:solidFill>
                <a:effectLst/>
                <a:latin typeface="Inter" panose="02000503000000020004" pitchFamily="2" charset="0"/>
              </a:rPr>
              <a:t>s.r.o</a:t>
            </a:r>
            <a:r>
              <a:rPr lang="de-AT" noProof="0" dirty="0">
                <a:solidFill>
                  <a:srgbClr val="373937"/>
                </a:solidFill>
                <a:effectLst/>
                <a:latin typeface="Inter" panose="02000503000000020004" pitchFamily="2" charset="0"/>
              </a:rPr>
              <a:t>. betreibt und nutzt die Anschlussbahn </a:t>
            </a:r>
            <a:r>
              <a:rPr lang="de-AT" noProof="0" dirty="0" err="1">
                <a:solidFill>
                  <a:srgbClr val="373937"/>
                </a:solidFill>
                <a:effectLst/>
                <a:latin typeface="Inter" panose="02000503000000020004" pitchFamily="2" charset="0"/>
              </a:rPr>
              <a:t>SPaP</a:t>
            </a:r>
            <a:r>
              <a:rPr lang="de-AT" noProof="0" dirty="0">
                <a:solidFill>
                  <a:srgbClr val="373937"/>
                </a:solidFill>
                <a:effectLst/>
                <a:latin typeface="Inter" panose="02000503000000020004" pitchFamily="2" charset="0"/>
              </a:rPr>
              <a:t> in </a:t>
            </a:r>
            <a:r>
              <a:rPr lang="de-AT" noProof="0" dirty="0" err="1">
                <a:solidFill>
                  <a:srgbClr val="373937"/>
                </a:solidFill>
                <a:effectLst/>
                <a:latin typeface="Inter" panose="02000503000000020004" pitchFamily="2" charset="0"/>
              </a:rPr>
              <a:t>Komárno</a:t>
            </a:r>
            <a:r>
              <a:rPr lang="de-AT" noProof="0" dirty="0">
                <a:solidFill>
                  <a:srgbClr val="373937"/>
                </a:solidFill>
                <a:effectLst/>
                <a:latin typeface="Inter" panose="02000503000000020004" pitchFamily="2" charset="0"/>
              </a:rPr>
              <a:t>, wo wir Gleise für die kurzfristige und langfristige Abstellung von Waggons für unsere Geschäftspartner zur Verfügung haben. Auf der Anschlussbahn befinden sich Gleise, die wir auch für die Durchführung von Reparaturen an Waggons nutzen, was ausschließlich durch unseren mobilen Vor-Ort-Service </a:t>
            </a:r>
          </a:p>
        </p:txBody>
      </p:sp>
      <p:sp>
        <p:nvSpPr>
          <p:cNvPr id="11" name="BlokTextu 10">
            <a:extLst>
              <a:ext uri="{FF2B5EF4-FFF2-40B4-BE49-F238E27FC236}">
                <a16:creationId xmlns:a16="http://schemas.microsoft.com/office/drawing/2014/main" id="{30FB50B5-8994-8CE7-2373-AF94AA969325}"/>
              </a:ext>
            </a:extLst>
          </p:cNvPr>
          <p:cNvSpPr txBox="1"/>
          <p:nvPr/>
        </p:nvSpPr>
        <p:spPr>
          <a:xfrm>
            <a:off x="5187065" y="2241496"/>
            <a:ext cx="4035981" cy="3139321"/>
          </a:xfrm>
          <a:prstGeom prst="rect">
            <a:avLst/>
          </a:prstGeom>
          <a:noFill/>
        </p:spPr>
        <p:txBody>
          <a:bodyPr wrap="square">
            <a:spAutoFit/>
          </a:bodyPr>
          <a:lstStyle/>
          <a:p>
            <a:r>
              <a:rPr lang="de-AT" noProof="0" dirty="0">
                <a:solidFill>
                  <a:srgbClr val="373937"/>
                </a:solidFill>
                <a:effectLst/>
                <a:latin typeface="Inter" panose="02000503000000020004" pitchFamily="2" charset="0"/>
              </a:rPr>
              <a:t>von LOKO TRANS </a:t>
            </a:r>
            <a:r>
              <a:rPr lang="de-AT" noProof="0" dirty="0" err="1">
                <a:solidFill>
                  <a:srgbClr val="373937"/>
                </a:solidFill>
                <a:effectLst/>
                <a:latin typeface="Inter" panose="02000503000000020004" pitchFamily="2" charset="0"/>
              </a:rPr>
              <a:t>Slovakia</a:t>
            </a:r>
            <a:r>
              <a:rPr lang="de-AT" noProof="0" dirty="0">
                <a:solidFill>
                  <a:srgbClr val="373937"/>
                </a:solidFill>
                <a:effectLst/>
                <a:latin typeface="Inter" panose="02000503000000020004" pitchFamily="2" charset="0"/>
              </a:rPr>
              <a:t>, </a:t>
            </a:r>
            <a:r>
              <a:rPr lang="de-AT" noProof="0" dirty="0" err="1">
                <a:solidFill>
                  <a:srgbClr val="373937"/>
                </a:solidFill>
                <a:effectLst/>
                <a:latin typeface="Inter" panose="02000503000000020004" pitchFamily="2" charset="0"/>
              </a:rPr>
              <a:t>s.r.o</a:t>
            </a:r>
            <a:r>
              <a:rPr lang="de-AT" noProof="0" dirty="0">
                <a:solidFill>
                  <a:srgbClr val="373937"/>
                </a:solidFill>
                <a:effectLst/>
                <a:latin typeface="Inter" panose="02000503000000020004" pitchFamily="2" charset="0"/>
              </a:rPr>
              <a:t>. durchgeführt wird. Auf der Anschlussbahn stellen wir den Transport mit unserer eigenen Lokomotive sicher, mit der wir Rangier-, Bereitstellungs- und Abholungsdienste zwischen der Anschlussbahn </a:t>
            </a:r>
            <a:r>
              <a:rPr lang="de-AT" noProof="0" dirty="0" err="1">
                <a:solidFill>
                  <a:srgbClr val="373937"/>
                </a:solidFill>
                <a:effectLst/>
                <a:latin typeface="Inter" panose="02000503000000020004" pitchFamily="2" charset="0"/>
              </a:rPr>
              <a:t>SPaP</a:t>
            </a:r>
            <a:r>
              <a:rPr lang="de-AT" noProof="0" dirty="0">
                <a:solidFill>
                  <a:srgbClr val="373937"/>
                </a:solidFill>
                <a:effectLst/>
                <a:latin typeface="Inter" panose="02000503000000020004" pitchFamily="2" charset="0"/>
              </a:rPr>
              <a:t> und dem Bahnhof </a:t>
            </a:r>
            <a:r>
              <a:rPr lang="de-AT" noProof="0" dirty="0" err="1">
                <a:solidFill>
                  <a:srgbClr val="373937"/>
                </a:solidFill>
                <a:effectLst/>
                <a:latin typeface="Inter" panose="02000503000000020004" pitchFamily="2" charset="0"/>
              </a:rPr>
              <a:t>Komárno</a:t>
            </a:r>
            <a:r>
              <a:rPr lang="de-AT" noProof="0" dirty="0">
                <a:solidFill>
                  <a:srgbClr val="373937"/>
                </a:solidFill>
                <a:effectLst/>
                <a:latin typeface="Inter" panose="02000503000000020004" pitchFamily="2" charset="0"/>
              </a:rPr>
              <a:t> sowie die Bedienung von regelmäßigen Zügen durchführen.</a:t>
            </a:r>
          </a:p>
        </p:txBody>
      </p:sp>
      <p:pic>
        <p:nvPicPr>
          <p:cNvPr id="13" name="Obrázok 12">
            <a:extLst>
              <a:ext uri="{FF2B5EF4-FFF2-40B4-BE49-F238E27FC236}">
                <a16:creationId xmlns:a16="http://schemas.microsoft.com/office/drawing/2014/main" id="{6CD8A3AE-4920-104C-E88B-E2CF0B03175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626203" y="0"/>
            <a:ext cx="2565797" cy="6858000"/>
          </a:xfrm>
          <a:prstGeom prst="rect">
            <a:avLst/>
          </a:prstGeom>
        </p:spPr>
      </p:pic>
      <p:sp>
        <p:nvSpPr>
          <p:cNvPr id="2" name="BlokTextu 1">
            <a:extLst>
              <a:ext uri="{FF2B5EF4-FFF2-40B4-BE49-F238E27FC236}">
                <a16:creationId xmlns:a16="http://schemas.microsoft.com/office/drawing/2014/main" id="{D6782C71-5C77-7C3F-17A9-6E55D627D79A}"/>
              </a:ext>
            </a:extLst>
          </p:cNvPr>
          <p:cNvSpPr txBox="1"/>
          <p:nvPr/>
        </p:nvSpPr>
        <p:spPr>
          <a:xfrm>
            <a:off x="839018" y="819666"/>
            <a:ext cx="4482790" cy="661720"/>
          </a:xfrm>
          <a:prstGeom prst="rect">
            <a:avLst/>
          </a:prstGeom>
          <a:noFill/>
        </p:spPr>
        <p:txBody>
          <a:bodyPr wrap="square" rtlCol="0">
            <a:spAutoFit/>
          </a:bodyPr>
          <a:lstStyle/>
          <a:p>
            <a:r>
              <a:rPr lang="de-AT" sz="2300" b="1" noProof="0" dirty="0" err="1">
                <a:solidFill>
                  <a:srgbClr val="004240"/>
                </a:solidFill>
                <a:latin typeface="Poppins SemiBold" pitchFamily="2" charset="0"/>
                <a:cs typeface="Poppins SemiBold" pitchFamily="2" charset="0"/>
              </a:rPr>
              <a:t>Depotierung</a:t>
            </a:r>
            <a:r>
              <a:rPr lang="de-AT" sz="2300" b="1" noProof="0" dirty="0">
                <a:solidFill>
                  <a:srgbClr val="004240"/>
                </a:solidFill>
                <a:latin typeface="Poppins SemiBold" pitchFamily="2" charset="0"/>
                <a:cs typeface="Poppins SemiBold" pitchFamily="2" charset="0"/>
              </a:rPr>
              <a:t> von Waggons</a:t>
            </a:r>
            <a:br>
              <a:rPr lang="de-AT" sz="2300" b="1" noProof="0" dirty="0">
                <a:solidFill>
                  <a:srgbClr val="004240"/>
                </a:solidFill>
                <a:latin typeface="Poppins SemiBold" pitchFamily="2" charset="0"/>
                <a:cs typeface="Poppins SemiBold" pitchFamily="2" charset="0"/>
              </a:rPr>
            </a:br>
            <a:r>
              <a:rPr lang="de-AT" sz="1400" b="1" noProof="0" dirty="0">
                <a:solidFill>
                  <a:srgbClr val="004240"/>
                </a:solidFill>
                <a:latin typeface="Poppins SemiBold" pitchFamily="2" charset="0"/>
                <a:cs typeface="Poppins SemiBold" pitchFamily="2" charset="0"/>
              </a:rPr>
              <a:t>und allgemeine Waggonreparaturen</a:t>
            </a:r>
            <a:endParaRPr lang="de-AT" sz="2300" b="1" noProof="0" dirty="0">
              <a:solidFill>
                <a:srgbClr val="004240"/>
              </a:solidFill>
              <a:latin typeface="Poppins SemiBold" pitchFamily="2" charset="0"/>
              <a:cs typeface="Poppins SemiBold" pitchFamily="2" charset="0"/>
            </a:endParaRPr>
          </a:p>
        </p:txBody>
      </p:sp>
      <p:pic>
        <p:nvPicPr>
          <p:cNvPr id="3" name="Obrázok 2">
            <a:extLst>
              <a:ext uri="{FF2B5EF4-FFF2-40B4-BE49-F238E27FC236}">
                <a16:creationId xmlns:a16="http://schemas.microsoft.com/office/drawing/2014/main" id="{35BEA3C8-9108-1391-AE39-3B637A1D176B}"/>
              </a:ext>
            </a:extLst>
          </p:cNvPr>
          <p:cNvPicPr>
            <a:picLocks noChangeAspect="1"/>
          </p:cNvPicPr>
          <p:nvPr/>
        </p:nvPicPr>
        <p:blipFill>
          <a:blip r:embed="rId3"/>
          <a:stretch>
            <a:fillRect/>
          </a:stretch>
        </p:blipFill>
        <p:spPr>
          <a:xfrm>
            <a:off x="0" y="953335"/>
            <a:ext cx="647700" cy="177800"/>
          </a:xfrm>
          <a:prstGeom prst="rect">
            <a:avLst/>
          </a:prstGeom>
        </p:spPr>
      </p:pic>
    </p:spTree>
    <p:extLst>
      <p:ext uri="{BB962C8B-B14F-4D97-AF65-F5344CB8AC3E}">
        <p14:creationId xmlns:p14="http://schemas.microsoft.com/office/powerpoint/2010/main" val="3627960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lokTextu 7">
            <a:extLst>
              <a:ext uri="{FF2B5EF4-FFF2-40B4-BE49-F238E27FC236}">
                <a16:creationId xmlns:a16="http://schemas.microsoft.com/office/drawing/2014/main" id="{72852C55-77D8-06DA-863E-E8FAA60D0D18}"/>
              </a:ext>
            </a:extLst>
          </p:cNvPr>
          <p:cNvSpPr txBox="1"/>
          <p:nvPr/>
        </p:nvSpPr>
        <p:spPr>
          <a:xfrm>
            <a:off x="849527" y="1875736"/>
            <a:ext cx="4655161" cy="4524315"/>
          </a:xfrm>
          <a:prstGeom prst="rect">
            <a:avLst/>
          </a:prstGeom>
          <a:noFill/>
        </p:spPr>
        <p:txBody>
          <a:bodyPr wrap="square">
            <a:spAutoFit/>
          </a:bodyPr>
          <a:lstStyle/>
          <a:p>
            <a:r>
              <a:rPr lang="de-AT" noProof="0" dirty="0">
                <a:solidFill>
                  <a:srgbClr val="373937"/>
                </a:solidFill>
                <a:effectLst/>
                <a:latin typeface="Inter" panose="02000503000000020004" pitchFamily="2" charset="0"/>
              </a:rPr>
              <a:t>Der Produktionsprozess des Betriebs ist auf die Bewertung des Zustands, die Durchführung von Inspektionskontrollen und Reparaturen an Güterwagen und Radsätzen sowie die Erfüllung der Anforderungen externer Kunden ausgerichtet. Mit moderner technischer Ausrüstung, fachkundigem Personal und langjähriger Erfahrung streben wir an, die Qualität und Zufriedenheit unserer Kunden zu gewährleisten. Der Ablauf der Reparatur von Güterwagen und Radsätzen wird an die Anforderungen des Kunden angepasst, und die durchgeführte Wartung erfolgt gemäß den geforderten Vorschriften.</a:t>
            </a:r>
          </a:p>
        </p:txBody>
      </p:sp>
      <p:pic>
        <p:nvPicPr>
          <p:cNvPr id="10" name="Obrázok 9">
            <a:extLst>
              <a:ext uri="{FF2B5EF4-FFF2-40B4-BE49-F238E27FC236}">
                <a16:creationId xmlns:a16="http://schemas.microsoft.com/office/drawing/2014/main" id="{4A4C85CC-85A3-81DA-EE3B-56855F88391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354215" y="1"/>
            <a:ext cx="5837785" cy="6858000"/>
          </a:xfrm>
          <a:prstGeom prst="rect">
            <a:avLst/>
          </a:prstGeom>
        </p:spPr>
      </p:pic>
      <p:sp>
        <p:nvSpPr>
          <p:cNvPr id="2" name="BlokTextu 1">
            <a:extLst>
              <a:ext uri="{FF2B5EF4-FFF2-40B4-BE49-F238E27FC236}">
                <a16:creationId xmlns:a16="http://schemas.microsoft.com/office/drawing/2014/main" id="{4BF8BB58-5D32-B7FE-242B-454522970BED}"/>
              </a:ext>
            </a:extLst>
          </p:cNvPr>
          <p:cNvSpPr txBox="1"/>
          <p:nvPr/>
        </p:nvSpPr>
        <p:spPr>
          <a:xfrm>
            <a:off x="849527" y="823907"/>
            <a:ext cx="1818126" cy="661720"/>
          </a:xfrm>
          <a:prstGeom prst="rect">
            <a:avLst/>
          </a:prstGeom>
          <a:noFill/>
        </p:spPr>
        <p:txBody>
          <a:bodyPr wrap="none" rtlCol="0">
            <a:spAutoFit/>
          </a:bodyPr>
          <a:lstStyle/>
          <a:p>
            <a:r>
              <a:rPr lang="de-AT" sz="2300" b="1" noProof="0" dirty="0">
                <a:solidFill>
                  <a:srgbClr val="014100"/>
                </a:solidFill>
                <a:latin typeface="Poppins SemiBold" pitchFamily="2" charset="0"/>
                <a:cs typeface="Poppins SemiBold" pitchFamily="2" charset="0"/>
              </a:rPr>
              <a:t>Revisionen</a:t>
            </a:r>
            <a:br>
              <a:rPr lang="de-AT" sz="2300" b="1" noProof="0" dirty="0">
                <a:solidFill>
                  <a:srgbClr val="014100"/>
                </a:solidFill>
                <a:latin typeface="Poppins SemiBold" pitchFamily="2" charset="0"/>
                <a:cs typeface="Poppins SemiBold" pitchFamily="2" charset="0"/>
              </a:rPr>
            </a:br>
            <a:r>
              <a:rPr lang="de-AT" sz="1400" b="1" noProof="0" dirty="0">
                <a:solidFill>
                  <a:srgbClr val="014100"/>
                </a:solidFill>
                <a:latin typeface="Poppins SemiBold" pitchFamily="2" charset="0"/>
                <a:cs typeface="Poppins SemiBold" pitchFamily="2" charset="0"/>
              </a:rPr>
              <a:t>von Radsätzen</a:t>
            </a:r>
            <a:endParaRPr lang="de-AT" sz="2300" b="1" noProof="0" dirty="0">
              <a:solidFill>
                <a:srgbClr val="014100"/>
              </a:solidFill>
              <a:latin typeface="Poppins SemiBold" pitchFamily="2" charset="0"/>
              <a:cs typeface="Poppins SemiBold" pitchFamily="2" charset="0"/>
            </a:endParaRPr>
          </a:p>
        </p:txBody>
      </p:sp>
      <p:pic>
        <p:nvPicPr>
          <p:cNvPr id="3" name="Obrázok 2">
            <a:extLst>
              <a:ext uri="{FF2B5EF4-FFF2-40B4-BE49-F238E27FC236}">
                <a16:creationId xmlns:a16="http://schemas.microsoft.com/office/drawing/2014/main" id="{05367CF1-9EFD-2A3B-8B0E-E2D1C36B0C81}"/>
              </a:ext>
            </a:extLst>
          </p:cNvPr>
          <p:cNvPicPr>
            <a:picLocks noChangeAspect="1"/>
          </p:cNvPicPr>
          <p:nvPr/>
        </p:nvPicPr>
        <p:blipFill>
          <a:blip r:embed="rId3"/>
          <a:stretch>
            <a:fillRect/>
          </a:stretch>
        </p:blipFill>
        <p:spPr>
          <a:xfrm>
            <a:off x="0" y="953335"/>
            <a:ext cx="647700" cy="177800"/>
          </a:xfrm>
          <a:prstGeom prst="rect">
            <a:avLst/>
          </a:prstGeom>
        </p:spPr>
      </p:pic>
    </p:spTree>
    <p:extLst>
      <p:ext uri="{BB962C8B-B14F-4D97-AF65-F5344CB8AC3E}">
        <p14:creationId xmlns:p14="http://schemas.microsoft.com/office/powerpoint/2010/main" val="2674167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ok 9">
            <a:extLst>
              <a:ext uri="{FF2B5EF4-FFF2-40B4-BE49-F238E27FC236}">
                <a16:creationId xmlns:a16="http://schemas.microsoft.com/office/drawing/2014/main" id="{DA347402-8BB1-0B3A-719A-583B5911839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Obrázok 3">
            <a:extLst>
              <a:ext uri="{FF2B5EF4-FFF2-40B4-BE49-F238E27FC236}">
                <a16:creationId xmlns:a16="http://schemas.microsoft.com/office/drawing/2014/main" id="{984B03B2-3B83-FB19-F883-691FF9A96A75}"/>
              </a:ext>
            </a:extLst>
          </p:cNvPr>
          <p:cNvPicPr>
            <a:picLocks noChangeAspect="1"/>
          </p:cNvPicPr>
          <p:nvPr/>
        </p:nvPicPr>
        <p:blipFill>
          <a:blip r:embed="rId3"/>
          <a:stretch>
            <a:fillRect/>
          </a:stretch>
        </p:blipFill>
        <p:spPr>
          <a:xfrm>
            <a:off x="5747658" y="3218689"/>
            <a:ext cx="5454330" cy="3129646"/>
          </a:xfrm>
          <a:prstGeom prst="rect">
            <a:avLst/>
          </a:prstGeom>
          <a:ln w="12700">
            <a:solidFill>
              <a:schemeClr val="bg1"/>
            </a:solidFill>
          </a:ln>
        </p:spPr>
      </p:pic>
      <p:sp>
        <p:nvSpPr>
          <p:cNvPr id="5" name="BlokTextu 4">
            <a:extLst>
              <a:ext uri="{FF2B5EF4-FFF2-40B4-BE49-F238E27FC236}">
                <a16:creationId xmlns:a16="http://schemas.microsoft.com/office/drawing/2014/main" id="{7CD8EEBF-A8E0-1FA7-BD3D-70EC1F1484F0}"/>
              </a:ext>
            </a:extLst>
          </p:cNvPr>
          <p:cNvSpPr txBox="1"/>
          <p:nvPr/>
        </p:nvSpPr>
        <p:spPr>
          <a:xfrm>
            <a:off x="6096000" y="4666897"/>
            <a:ext cx="4883698" cy="1323439"/>
          </a:xfrm>
          <a:prstGeom prst="rect">
            <a:avLst/>
          </a:prstGeom>
          <a:noFill/>
        </p:spPr>
        <p:txBody>
          <a:bodyPr wrap="square">
            <a:spAutoFit/>
          </a:bodyPr>
          <a:lstStyle/>
          <a:p>
            <a:r>
              <a:rPr lang="de-AT" sz="1600" b="1" noProof="0" dirty="0">
                <a:solidFill>
                  <a:schemeClr val="bg1"/>
                </a:solidFill>
                <a:effectLst/>
                <a:latin typeface="Inter" panose="02000503000000020004" pitchFamily="2" charset="0"/>
              </a:rPr>
              <a:t>Vorschrift	Wartungsstufe</a:t>
            </a:r>
            <a:br>
              <a:rPr lang="de-AT" sz="1600" b="1" noProof="0" dirty="0">
                <a:solidFill>
                  <a:schemeClr val="bg1"/>
                </a:solidFill>
                <a:effectLst/>
                <a:latin typeface="Inter" panose="02000503000000020004" pitchFamily="2" charset="0"/>
              </a:rPr>
            </a:br>
            <a:r>
              <a:rPr lang="de-AT" sz="1600" noProof="0" dirty="0">
                <a:solidFill>
                  <a:schemeClr val="bg1"/>
                </a:solidFill>
                <a:effectLst/>
                <a:latin typeface="Inter" panose="02000503000000020004" pitchFamily="2" charset="0"/>
              </a:rPr>
              <a:t>KVs5-B-2010	DO, DO1, D1, D2, D3, D4, D5</a:t>
            </a:r>
          </a:p>
          <a:p>
            <a:r>
              <a:rPr lang="de-AT" sz="1600" noProof="0" dirty="0">
                <a:solidFill>
                  <a:schemeClr val="bg1"/>
                </a:solidFill>
                <a:effectLst/>
                <a:latin typeface="Inter" panose="02000503000000020004" pitchFamily="2" charset="0"/>
              </a:rPr>
              <a:t>SÚNV Version 4.1	ZSSKC </a:t>
            </a:r>
            <a:r>
              <a:rPr lang="de-AT" sz="1600" noProof="0" dirty="0" err="1">
                <a:solidFill>
                  <a:schemeClr val="bg1"/>
                </a:solidFill>
                <a:effectLst/>
                <a:latin typeface="Inter" panose="02000503000000020004" pitchFamily="2" charset="0"/>
              </a:rPr>
              <a:t>revízia</a:t>
            </a:r>
            <a:r>
              <a:rPr lang="de-AT" sz="1600" noProof="0" dirty="0">
                <a:solidFill>
                  <a:schemeClr val="bg1"/>
                </a:solidFill>
                <a:effectLst/>
                <a:latin typeface="Inter" panose="02000503000000020004" pitchFamily="2" charset="0"/>
              </a:rPr>
              <a:t>, </a:t>
            </a:r>
            <a:r>
              <a:rPr lang="de-AT" sz="1600" noProof="0" dirty="0" err="1">
                <a:solidFill>
                  <a:schemeClr val="bg1"/>
                </a:solidFill>
                <a:effectLst/>
                <a:latin typeface="Inter" panose="02000503000000020004" pitchFamily="2" charset="0"/>
              </a:rPr>
              <a:t>revízia</a:t>
            </a:r>
            <a:r>
              <a:rPr lang="de-AT" sz="1600" noProof="0" dirty="0">
                <a:solidFill>
                  <a:schemeClr val="bg1"/>
                </a:solidFill>
                <a:effectLst/>
                <a:latin typeface="Inter" panose="02000503000000020004" pitchFamily="2" charset="0"/>
              </a:rPr>
              <a:t> +</a:t>
            </a:r>
          </a:p>
          <a:p>
            <a:r>
              <a:rPr lang="de-AT" sz="1600" noProof="0" dirty="0">
                <a:solidFill>
                  <a:schemeClr val="bg1"/>
                </a:solidFill>
                <a:effectLst/>
                <a:latin typeface="Inter" panose="02000503000000020004" pitchFamily="2" charset="0"/>
              </a:rPr>
              <a:t>VPI-EMG 04	IS0, IL, IS2, IS3</a:t>
            </a:r>
          </a:p>
          <a:p>
            <a:r>
              <a:rPr lang="de-AT" sz="1600" noProof="0" dirty="0">
                <a:solidFill>
                  <a:schemeClr val="bg1"/>
                </a:solidFill>
                <a:effectLst/>
                <a:latin typeface="Inter" panose="02000503000000020004" pitchFamily="2" charset="0"/>
              </a:rPr>
              <a:t>VPI-EMG 01	IS0, IL, IS2, IS3</a:t>
            </a:r>
          </a:p>
        </p:txBody>
      </p:sp>
      <p:sp>
        <p:nvSpPr>
          <p:cNvPr id="6" name="BlokTextu 5">
            <a:extLst>
              <a:ext uri="{FF2B5EF4-FFF2-40B4-BE49-F238E27FC236}">
                <a16:creationId xmlns:a16="http://schemas.microsoft.com/office/drawing/2014/main" id="{123CD3A4-972C-EE4F-FA31-B1BF2A74A148}"/>
              </a:ext>
            </a:extLst>
          </p:cNvPr>
          <p:cNvSpPr txBox="1"/>
          <p:nvPr/>
        </p:nvSpPr>
        <p:spPr>
          <a:xfrm>
            <a:off x="6096001" y="3586283"/>
            <a:ext cx="4674146" cy="923330"/>
          </a:xfrm>
          <a:prstGeom prst="rect">
            <a:avLst/>
          </a:prstGeom>
          <a:noFill/>
        </p:spPr>
        <p:txBody>
          <a:bodyPr wrap="square">
            <a:spAutoFit/>
          </a:bodyPr>
          <a:lstStyle/>
          <a:p>
            <a:r>
              <a:rPr lang="de-AT" b="1" noProof="0" dirty="0">
                <a:solidFill>
                  <a:srgbClr val="FFFFFF"/>
                </a:solidFill>
                <a:effectLst/>
                <a:latin typeface="Poppins SemiBold" pitchFamily="2" charset="0"/>
                <a:cs typeface="Poppins SemiBold" pitchFamily="2" charset="0"/>
              </a:rPr>
              <a:t>Die Wartungsstufen werden gemäß den Vorschriften und dem festgelegten Umfang durchgeführt:</a:t>
            </a:r>
          </a:p>
        </p:txBody>
      </p:sp>
      <p:pic>
        <p:nvPicPr>
          <p:cNvPr id="8" name="Obrázok 7">
            <a:extLst>
              <a:ext uri="{FF2B5EF4-FFF2-40B4-BE49-F238E27FC236}">
                <a16:creationId xmlns:a16="http://schemas.microsoft.com/office/drawing/2014/main" id="{32A46028-5572-EAF2-F859-A5C3C46BC80D}"/>
              </a:ext>
            </a:extLst>
          </p:cNvPr>
          <p:cNvPicPr>
            <a:picLocks noChangeAspect="1"/>
          </p:cNvPicPr>
          <p:nvPr/>
        </p:nvPicPr>
        <p:blipFill>
          <a:blip r:embed="rId4"/>
          <a:stretch>
            <a:fillRect/>
          </a:stretch>
        </p:blipFill>
        <p:spPr>
          <a:xfrm>
            <a:off x="0" y="953335"/>
            <a:ext cx="647700" cy="177800"/>
          </a:xfrm>
          <a:prstGeom prst="rect">
            <a:avLst/>
          </a:prstGeom>
          <a:ln w="12700">
            <a:solidFill>
              <a:schemeClr val="bg1"/>
            </a:solidFill>
          </a:ln>
        </p:spPr>
      </p:pic>
    </p:spTree>
    <p:extLst>
      <p:ext uri="{BB962C8B-B14F-4D97-AF65-F5344CB8AC3E}">
        <p14:creationId xmlns:p14="http://schemas.microsoft.com/office/powerpoint/2010/main" val="3363528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ázok 19">
            <a:extLst>
              <a:ext uri="{FF2B5EF4-FFF2-40B4-BE49-F238E27FC236}">
                <a16:creationId xmlns:a16="http://schemas.microsoft.com/office/drawing/2014/main" id="{E6BB37CF-BF73-7415-3F30-316DE4041A7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283868" y="0"/>
            <a:ext cx="1908131" cy="6858000"/>
          </a:xfrm>
          <a:prstGeom prst="rect">
            <a:avLst/>
          </a:prstGeom>
        </p:spPr>
      </p:pic>
      <p:pic>
        <p:nvPicPr>
          <p:cNvPr id="4" name="Obrázok 3">
            <a:extLst>
              <a:ext uri="{FF2B5EF4-FFF2-40B4-BE49-F238E27FC236}">
                <a16:creationId xmlns:a16="http://schemas.microsoft.com/office/drawing/2014/main" id="{AE059988-F1C2-DE30-5B86-4E02D0DF807C}"/>
              </a:ext>
            </a:extLst>
          </p:cNvPr>
          <p:cNvPicPr>
            <a:picLocks noChangeAspect="1"/>
          </p:cNvPicPr>
          <p:nvPr/>
        </p:nvPicPr>
        <p:blipFill>
          <a:blip r:embed="rId3"/>
          <a:stretch>
            <a:fillRect/>
          </a:stretch>
        </p:blipFill>
        <p:spPr>
          <a:xfrm>
            <a:off x="-1" y="0"/>
            <a:ext cx="10283869" cy="6857999"/>
          </a:xfrm>
          <a:prstGeom prst="rect">
            <a:avLst/>
          </a:prstGeom>
          <a:ln w="12700">
            <a:noFill/>
          </a:ln>
        </p:spPr>
      </p:pic>
      <p:sp>
        <p:nvSpPr>
          <p:cNvPr id="5" name="BlokTextu 4">
            <a:extLst>
              <a:ext uri="{FF2B5EF4-FFF2-40B4-BE49-F238E27FC236}">
                <a16:creationId xmlns:a16="http://schemas.microsoft.com/office/drawing/2014/main" id="{F2C874C2-62EA-A8E5-F9C0-C36692AC6DA0}"/>
              </a:ext>
            </a:extLst>
          </p:cNvPr>
          <p:cNvSpPr txBox="1"/>
          <p:nvPr/>
        </p:nvSpPr>
        <p:spPr>
          <a:xfrm>
            <a:off x="849527" y="881765"/>
            <a:ext cx="4372939" cy="1754326"/>
          </a:xfrm>
          <a:prstGeom prst="rect">
            <a:avLst/>
          </a:prstGeom>
          <a:noFill/>
        </p:spPr>
        <p:txBody>
          <a:bodyPr wrap="square">
            <a:spAutoFit/>
          </a:bodyPr>
          <a:lstStyle/>
          <a:p>
            <a:r>
              <a:rPr lang="de-AT" b="1" noProof="0" dirty="0">
                <a:solidFill>
                  <a:srgbClr val="FFFFFF"/>
                </a:solidFill>
                <a:effectLst/>
                <a:latin typeface="Poppins SemiBold" pitchFamily="2" charset="0"/>
                <a:cs typeface="Poppins SemiBold" pitchFamily="2" charset="0"/>
              </a:rPr>
              <a:t>Um eine hohe Qualität in unserem Betrieb zu gewährleisten und zu erreichen, verwenden wir moderne technische Ausrüstungen, CNC-Bearbeitungsmaschinen, Geräte und Messtechnik.</a:t>
            </a:r>
          </a:p>
        </p:txBody>
      </p:sp>
      <p:sp>
        <p:nvSpPr>
          <p:cNvPr id="7" name="BlokTextu 6">
            <a:extLst>
              <a:ext uri="{FF2B5EF4-FFF2-40B4-BE49-F238E27FC236}">
                <a16:creationId xmlns:a16="http://schemas.microsoft.com/office/drawing/2014/main" id="{9F7F9A73-7A6E-5D05-84BA-AAB39D54AE79}"/>
              </a:ext>
            </a:extLst>
          </p:cNvPr>
          <p:cNvSpPr txBox="1"/>
          <p:nvPr/>
        </p:nvSpPr>
        <p:spPr>
          <a:xfrm>
            <a:off x="849527" y="2944637"/>
            <a:ext cx="3965971" cy="2554545"/>
          </a:xfrm>
          <a:prstGeom prst="rect">
            <a:avLst/>
          </a:prstGeom>
          <a:noFill/>
        </p:spPr>
        <p:txBody>
          <a:bodyPr wrap="square">
            <a:spAutoFit/>
          </a:bodyPr>
          <a:lstStyle/>
          <a:p>
            <a:r>
              <a:rPr lang="de-AT" sz="1600" b="1" noProof="0" dirty="0">
                <a:solidFill>
                  <a:schemeClr val="bg1"/>
                </a:solidFill>
                <a:latin typeface="Inter" panose="02000503000000020004" pitchFamily="2" charset="0"/>
                <a:ea typeface="Inter" panose="02000503000000020004" pitchFamily="2" charset="0"/>
              </a:rPr>
              <a:t>Drehmaschine Honor BNC 40120</a:t>
            </a:r>
            <a:br>
              <a:rPr lang="de-AT" sz="1600" noProof="0" dirty="0">
                <a:solidFill>
                  <a:schemeClr val="bg1"/>
                </a:solidFill>
                <a:latin typeface="Inter" panose="02000503000000020004" pitchFamily="2" charset="0"/>
                <a:ea typeface="Inter" panose="02000503000000020004" pitchFamily="2" charset="0"/>
              </a:rPr>
            </a:br>
            <a:r>
              <a:rPr lang="de-AT" sz="1600" noProof="0" dirty="0">
                <a:solidFill>
                  <a:schemeClr val="bg1"/>
                </a:solidFill>
                <a:latin typeface="Inter" panose="02000503000000020004" pitchFamily="2" charset="0"/>
                <a:ea typeface="Inter" panose="02000503000000020004" pitchFamily="2" charset="0"/>
              </a:rPr>
              <a:t>Drehen von Achsen (Reparatur von Lagerbolzen, Monoblock-Sitz, Sattelring-Sitz, Wellen)</a:t>
            </a:r>
          </a:p>
          <a:p>
            <a:endParaRPr lang="de-AT" sz="1600" noProof="0" dirty="0">
              <a:solidFill>
                <a:schemeClr val="bg1"/>
              </a:solidFill>
              <a:latin typeface="Inter" panose="02000503000000020004" pitchFamily="2" charset="0"/>
              <a:ea typeface="Inter" panose="02000503000000020004" pitchFamily="2" charset="0"/>
            </a:endParaRPr>
          </a:p>
          <a:p>
            <a:r>
              <a:rPr lang="de-AT" sz="1600" b="1" noProof="0" dirty="0">
                <a:solidFill>
                  <a:schemeClr val="bg1"/>
                </a:solidFill>
                <a:latin typeface="Inter" panose="02000503000000020004" pitchFamily="2" charset="0"/>
                <a:ea typeface="Inter" panose="02000503000000020004" pitchFamily="2" charset="0"/>
              </a:rPr>
              <a:t>Drehmaschine VL 100C</a:t>
            </a:r>
            <a:br>
              <a:rPr lang="de-AT" sz="1600" noProof="0" dirty="0">
                <a:solidFill>
                  <a:schemeClr val="bg1"/>
                </a:solidFill>
                <a:latin typeface="Inter" panose="02000503000000020004" pitchFamily="2" charset="0"/>
                <a:ea typeface="Inter" panose="02000503000000020004" pitchFamily="2" charset="0"/>
              </a:rPr>
            </a:br>
            <a:r>
              <a:rPr lang="de-AT" sz="1600" noProof="0" dirty="0">
                <a:solidFill>
                  <a:schemeClr val="bg1"/>
                </a:solidFill>
                <a:latin typeface="Inter" panose="02000503000000020004" pitchFamily="2" charset="0"/>
                <a:ea typeface="Inter" panose="02000503000000020004" pitchFamily="2" charset="0"/>
              </a:rPr>
              <a:t>Drehen von Radnaben (Monoblock)</a:t>
            </a:r>
          </a:p>
          <a:p>
            <a:endParaRPr lang="de-AT" sz="1600" noProof="0" dirty="0">
              <a:solidFill>
                <a:schemeClr val="bg1"/>
              </a:solidFill>
              <a:latin typeface="Inter" panose="02000503000000020004" pitchFamily="2" charset="0"/>
              <a:ea typeface="Inter" panose="02000503000000020004" pitchFamily="2" charset="0"/>
            </a:endParaRPr>
          </a:p>
          <a:p>
            <a:r>
              <a:rPr lang="de-AT" sz="1600" b="1" noProof="0" dirty="0">
                <a:solidFill>
                  <a:schemeClr val="bg1"/>
                </a:solidFill>
                <a:latin typeface="Inter" panose="02000503000000020004" pitchFamily="2" charset="0"/>
                <a:ea typeface="Inter" panose="02000503000000020004" pitchFamily="2" charset="0"/>
              </a:rPr>
              <a:t>Drehmaschine RAFAMET UBF 112N</a:t>
            </a:r>
            <a:br>
              <a:rPr lang="de-AT" sz="1600" noProof="0" dirty="0">
                <a:solidFill>
                  <a:schemeClr val="bg1"/>
                </a:solidFill>
                <a:latin typeface="Inter" panose="02000503000000020004" pitchFamily="2" charset="0"/>
                <a:ea typeface="Inter" panose="02000503000000020004" pitchFamily="2" charset="0"/>
              </a:rPr>
            </a:br>
            <a:r>
              <a:rPr lang="de-AT" sz="1600" noProof="0" dirty="0">
                <a:solidFill>
                  <a:schemeClr val="bg1"/>
                </a:solidFill>
                <a:latin typeface="Inter" panose="02000503000000020004" pitchFamily="2" charset="0"/>
                <a:ea typeface="Inter" panose="02000503000000020004" pitchFamily="2" charset="0"/>
              </a:rPr>
              <a:t>Drehen des Fahrprofils des Radsatzes</a:t>
            </a:r>
          </a:p>
        </p:txBody>
      </p:sp>
      <p:sp>
        <p:nvSpPr>
          <p:cNvPr id="8" name="BlokTextu 7">
            <a:extLst>
              <a:ext uri="{FF2B5EF4-FFF2-40B4-BE49-F238E27FC236}">
                <a16:creationId xmlns:a16="http://schemas.microsoft.com/office/drawing/2014/main" id="{757AA3C3-045F-3E1B-4BAA-FEF719496FD6}"/>
              </a:ext>
            </a:extLst>
          </p:cNvPr>
          <p:cNvSpPr txBox="1"/>
          <p:nvPr/>
        </p:nvSpPr>
        <p:spPr>
          <a:xfrm>
            <a:off x="5491268" y="879352"/>
            <a:ext cx="3965971" cy="4462760"/>
          </a:xfrm>
          <a:prstGeom prst="rect">
            <a:avLst/>
          </a:prstGeom>
          <a:noFill/>
        </p:spPr>
        <p:txBody>
          <a:bodyPr wrap="square">
            <a:spAutoFit/>
          </a:bodyPr>
          <a:lstStyle/>
          <a:p>
            <a:r>
              <a:rPr lang="de-AT" sz="1600" b="1" noProof="0" dirty="0">
                <a:solidFill>
                  <a:schemeClr val="bg1"/>
                </a:solidFill>
                <a:latin typeface="Inter" panose="02000503000000020004" pitchFamily="2" charset="0"/>
                <a:ea typeface="Inter" panose="02000503000000020004" pitchFamily="2" charset="0"/>
              </a:rPr>
              <a:t>Pressmaschine VB 02 400t</a:t>
            </a:r>
            <a:br>
              <a:rPr lang="de-AT" sz="1600" noProof="0" dirty="0">
                <a:solidFill>
                  <a:schemeClr val="bg1"/>
                </a:solidFill>
                <a:latin typeface="Inter" panose="02000503000000020004" pitchFamily="2" charset="0"/>
                <a:ea typeface="Inter" panose="02000503000000020004" pitchFamily="2" charset="0"/>
              </a:rPr>
            </a:br>
            <a:r>
              <a:rPr lang="de-AT" sz="1600" noProof="0" dirty="0">
                <a:solidFill>
                  <a:schemeClr val="bg1"/>
                </a:solidFill>
                <a:latin typeface="Inter" panose="02000503000000020004" pitchFamily="2" charset="0"/>
                <a:ea typeface="Inter" panose="02000503000000020004" pitchFamily="2" charset="0"/>
              </a:rPr>
              <a:t>Trennen von Radsätzen</a:t>
            </a:r>
          </a:p>
          <a:p>
            <a:endParaRPr lang="de-AT" sz="1600" noProof="0" dirty="0">
              <a:solidFill>
                <a:schemeClr val="bg1"/>
              </a:solidFill>
              <a:latin typeface="Inter" panose="02000503000000020004" pitchFamily="2" charset="0"/>
              <a:ea typeface="Inter" panose="02000503000000020004" pitchFamily="2" charset="0"/>
            </a:endParaRPr>
          </a:p>
          <a:p>
            <a:r>
              <a:rPr lang="de-AT" sz="1600" b="1" noProof="0" dirty="0">
                <a:solidFill>
                  <a:schemeClr val="bg1"/>
                </a:solidFill>
                <a:latin typeface="Inter" panose="02000503000000020004" pitchFamily="2" charset="0"/>
                <a:ea typeface="Inter" panose="02000503000000020004" pitchFamily="2" charset="0"/>
              </a:rPr>
              <a:t>Strahlgerät TTK - SAF</a:t>
            </a:r>
            <a:br>
              <a:rPr lang="de-AT" sz="1600" noProof="0" dirty="0">
                <a:solidFill>
                  <a:schemeClr val="bg1"/>
                </a:solidFill>
                <a:latin typeface="Inter" panose="02000503000000020004" pitchFamily="2" charset="0"/>
                <a:ea typeface="Inter" panose="02000503000000020004" pitchFamily="2" charset="0"/>
              </a:rPr>
            </a:br>
            <a:r>
              <a:rPr lang="de-AT" sz="1600" noProof="0" dirty="0">
                <a:solidFill>
                  <a:schemeClr val="bg1"/>
                </a:solidFill>
                <a:latin typeface="Inter" panose="02000503000000020004" pitchFamily="2" charset="0"/>
                <a:ea typeface="Inter" panose="02000503000000020004" pitchFamily="2" charset="0"/>
              </a:rPr>
              <a:t>Reinigung und Entfernung von Verunreinigungen von Radsätzen</a:t>
            </a:r>
          </a:p>
          <a:p>
            <a:endParaRPr lang="de-AT" sz="1600" noProof="0" dirty="0">
              <a:solidFill>
                <a:schemeClr val="bg1"/>
              </a:solidFill>
              <a:latin typeface="Inter" panose="02000503000000020004" pitchFamily="2" charset="0"/>
              <a:ea typeface="Inter" panose="02000503000000020004" pitchFamily="2" charset="0"/>
            </a:endParaRPr>
          </a:p>
          <a:p>
            <a:r>
              <a:rPr lang="de-AT" sz="1600" b="1" noProof="0" dirty="0">
                <a:solidFill>
                  <a:schemeClr val="bg1"/>
                </a:solidFill>
                <a:latin typeface="Inter" panose="02000503000000020004" pitchFamily="2" charset="0"/>
                <a:ea typeface="Inter" panose="02000503000000020004" pitchFamily="2" charset="0"/>
              </a:rPr>
              <a:t>Lackier- und Trockenraum VERTA</a:t>
            </a:r>
            <a:br>
              <a:rPr lang="de-AT" sz="1600" noProof="0" dirty="0">
                <a:solidFill>
                  <a:schemeClr val="bg1"/>
                </a:solidFill>
                <a:latin typeface="Inter" panose="02000503000000020004" pitchFamily="2" charset="0"/>
                <a:ea typeface="Inter" panose="02000503000000020004" pitchFamily="2" charset="0"/>
              </a:rPr>
            </a:br>
            <a:r>
              <a:rPr lang="de-AT" sz="1600" noProof="0" dirty="0">
                <a:solidFill>
                  <a:schemeClr val="bg1"/>
                </a:solidFill>
                <a:latin typeface="Inter" panose="02000503000000020004" pitchFamily="2" charset="0"/>
                <a:ea typeface="Inter" panose="02000503000000020004" pitchFamily="2" charset="0"/>
              </a:rPr>
              <a:t>Oberflächenbehandlung von Radsätzen (Lackieren und Trocknen)</a:t>
            </a:r>
          </a:p>
          <a:p>
            <a:endParaRPr lang="de-AT" sz="1600" noProof="0" dirty="0">
              <a:solidFill>
                <a:schemeClr val="bg1"/>
              </a:solidFill>
              <a:latin typeface="Inter" panose="02000503000000020004" pitchFamily="2" charset="0"/>
              <a:ea typeface="Inter" panose="02000503000000020004" pitchFamily="2" charset="0"/>
            </a:endParaRPr>
          </a:p>
          <a:p>
            <a:r>
              <a:rPr lang="de-AT" sz="1600" b="1" noProof="0" dirty="0">
                <a:solidFill>
                  <a:schemeClr val="bg1"/>
                </a:solidFill>
                <a:latin typeface="Inter" panose="02000503000000020004" pitchFamily="2" charset="0"/>
                <a:ea typeface="Inter" panose="02000503000000020004" pitchFamily="2" charset="0"/>
              </a:rPr>
              <a:t>NDT-Gerät MZZD-2500-R</a:t>
            </a:r>
            <a:br>
              <a:rPr lang="de-AT" sz="1600" noProof="0" dirty="0">
                <a:solidFill>
                  <a:schemeClr val="bg1"/>
                </a:solidFill>
                <a:latin typeface="Inter" panose="02000503000000020004" pitchFamily="2" charset="0"/>
                <a:ea typeface="Inter" panose="02000503000000020004" pitchFamily="2" charset="0"/>
              </a:rPr>
            </a:br>
            <a:r>
              <a:rPr lang="de-AT" sz="1600" noProof="0" dirty="0">
                <a:solidFill>
                  <a:schemeClr val="bg1"/>
                </a:solidFill>
                <a:latin typeface="Inter" panose="02000503000000020004" pitchFamily="2" charset="0"/>
                <a:ea typeface="Inter" panose="02000503000000020004" pitchFamily="2" charset="0"/>
              </a:rPr>
              <a:t>Zur Überprüfung von Radsätzen, ermöglicht Tests mit und ohne Monoblock</a:t>
            </a:r>
          </a:p>
          <a:p>
            <a:endParaRPr lang="de-AT" sz="1600" noProof="0" dirty="0">
              <a:solidFill>
                <a:schemeClr val="bg1"/>
              </a:solidFill>
              <a:latin typeface="Inter" panose="02000503000000020004" pitchFamily="2" charset="0"/>
              <a:ea typeface="Inter" panose="02000503000000020004" pitchFamily="2" charset="0"/>
            </a:endParaRPr>
          </a:p>
          <a:p>
            <a:r>
              <a:rPr lang="de-AT" sz="1400" b="1" noProof="0" dirty="0">
                <a:solidFill>
                  <a:schemeClr val="bg1"/>
                </a:solidFill>
                <a:latin typeface="Inter" panose="02000503000000020004" pitchFamily="2" charset="0"/>
                <a:ea typeface="Inter" panose="02000503000000020004" pitchFamily="2" charset="0"/>
              </a:rPr>
              <a:t>Gerät zur Demontage und Montage von Lagerräumen, Lagern und Lagerringen</a:t>
            </a:r>
          </a:p>
        </p:txBody>
      </p:sp>
      <p:pic>
        <p:nvPicPr>
          <p:cNvPr id="11" name="Obrázok 10">
            <a:extLst>
              <a:ext uri="{FF2B5EF4-FFF2-40B4-BE49-F238E27FC236}">
                <a16:creationId xmlns:a16="http://schemas.microsoft.com/office/drawing/2014/main" id="{D4F16A60-0B6D-DD6D-A33D-74CC63BE6502}"/>
              </a:ext>
            </a:extLst>
          </p:cNvPr>
          <p:cNvPicPr>
            <a:picLocks noChangeAspect="1"/>
          </p:cNvPicPr>
          <p:nvPr/>
        </p:nvPicPr>
        <p:blipFill>
          <a:blip r:embed="rId4"/>
          <a:stretch>
            <a:fillRect/>
          </a:stretch>
        </p:blipFill>
        <p:spPr>
          <a:xfrm>
            <a:off x="0" y="953335"/>
            <a:ext cx="647700" cy="177800"/>
          </a:xfrm>
          <a:prstGeom prst="rect">
            <a:avLst/>
          </a:prstGeom>
        </p:spPr>
      </p:pic>
    </p:spTree>
    <p:extLst>
      <p:ext uri="{BB962C8B-B14F-4D97-AF65-F5344CB8AC3E}">
        <p14:creationId xmlns:p14="http://schemas.microsoft.com/office/powerpoint/2010/main" val="2138411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ok 7">
            <a:extLst>
              <a:ext uri="{FF2B5EF4-FFF2-40B4-BE49-F238E27FC236}">
                <a16:creationId xmlns:a16="http://schemas.microsoft.com/office/drawing/2014/main" id="{4FD206B0-8DDC-E8DF-05D4-944700B7A03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374835" y="224590"/>
            <a:ext cx="1886309" cy="6633412"/>
          </a:xfrm>
          <a:prstGeom prst="rect">
            <a:avLst/>
          </a:prstGeom>
        </p:spPr>
      </p:pic>
      <p:sp>
        <p:nvSpPr>
          <p:cNvPr id="9" name="BlokTextu 8">
            <a:extLst>
              <a:ext uri="{FF2B5EF4-FFF2-40B4-BE49-F238E27FC236}">
                <a16:creationId xmlns:a16="http://schemas.microsoft.com/office/drawing/2014/main" id="{FE117C13-D411-0292-4BC0-5F572A771347}"/>
              </a:ext>
            </a:extLst>
          </p:cNvPr>
          <p:cNvSpPr txBox="1"/>
          <p:nvPr/>
        </p:nvSpPr>
        <p:spPr>
          <a:xfrm>
            <a:off x="5547360" y="1098057"/>
            <a:ext cx="4372939" cy="369332"/>
          </a:xfrm>
          <a:prstGeom prst="rect">
            <a:avLst/>
          </a:prstGeom>
          <a:noFill/>
        </p:spPr>
        <p:txBody>
          <a:bodyPr wrap="square">
            <a:spAutoFit/>
          </a:bodyPr>
          <a:lstStyle/>
          <a:p>
            <a:r>
              <a:rPr lang="de-AT" b="1" noProof="0" dirty="0">
                <a:effectLst/>
                <a:latin typeface="Poppins SemiBold" pitchFamily="2" charset="0"/>
                <a:cs typeface="Poppins SemiBold" pitchFamily="2" charset="0"/>
              </a:rPr>
              <a:t>Empfang und Eingangskontrolle</a:t>
            </a:r>
          </a:p>
        </p:txBody>
      </p:sp>
      <p:sp>
        <p:nvSpPr>
          <p:cNvPr id="10" name="BlokTextu 9">
            <a:extLst>
              <a:ext uri="{FF2B5EF4-FFF2-40B4-BE49-F238E27FC236}">
                <a16:creationId xmlns:a16="http://schemas.microsoft.com/office/drawing/2014/main" id="{499EEB76-6381-2CCC-A0F6-5922101B1547}"/>
              </a:ext>
            </a:extLst>
          </p:cNvPr>
          <p:cNvSpPr txBox="1"/>
          <p:nvPr/>
        </p:nvSpPr>
        <p:spPr>
          <a:xfrm>
            <a:off x="5547360" y="1534864"/>
            <a:ext cx="5974080" cy="2062103"/>
          </a:xfrm>
          <a:prstGeom prst="rect">
            <a:avLst/>
          </a:prstGeom>
          <a:noFill/>
        </p:spPr>
        <p:txBody>
          <a:bodyPr wrap="square">
            <a:spAutoFit/>
          </a:bodyPr>
          <a:lstStyle/>
          <a:p>
            <a:r>
              <a:rPr lang="de-AT" sz="1600" noProof="0" dirty="0">
                <a:solidFill>
                  <a:srgbClr val="373937"/>
                </a:solidFill>
                <a:effectLst/>
                <a:latin typeface="Inter" panose="02000503000000020004" pitchFamily="2" charset="0"/>
              </a:rPr>
              <a:t>Jeder Waggon, der in unseren Betrieb kommt, wird gründlich registriert und in das Wartungsverfolgungssystem aufgenommen.</a:t>
            </a:r>
          </a:p>
          <a:p>
            <a:r>
              <a:rPr lang="de-AT" sz="1600" noProof="0" dirty="0">
                <a:solidFill>
                  <a:srgbClr val="373937"/>
                </a:solidFill>
                <a:effectLst/>
                <a:latin typeface="Inter" panose="02000503000000020004" pitchFamily="2" charset="0"/>
              </a:rPr>
              <a:t>Unsere Techniker führen eine Eingangskontrolle des Waggons durch, um alle offensichtlichen Beschädigungen oder Abnutzungen zu identifizieren. Diese Kontrolle umfasst die Überprüfung der Radsätze, Achsen, Fahrgestelle, Waggonaufbauten und Bremskomponenten.</a:t>
            </a:r>
          </a:p>
        </p:txBody>
      </p:sp>
      <p:pic>
        <p:nvPicPr>
          <p:cNvPr id="11" name="Obrázok 10">
            <a:extLst>
              <a:ext uri="{FF2B5EF4-FFF2-40B4-BE49-F238E27FC236}">
                <a16:creationId xmlns:a16="http://schemas.microsoft.com/office/drawing/2014/main" id="{040B1824-6AFB-3850-DAF6-25F1AECE673F}"/>
              </a:ext>
            </a:extLst>
          </p:cNvPr>
          <p:cNvPicPr>
            <a:picLocks noChangeAspect="1"/>
          </p:cNvPicPr>
          <p:nvPr/>
        </p:nvPicPr>
        <p:blipFill>
          <a:blip r:embed="rId3"/>
          <a:stretch>
            <a:fillRect/>
          </a:stretch>
        </p:blipFill>
        <p:spPr>
          <a:xfrm>
            <a:off x="3374834" y="1154767"/>
            <a:ext cx="1886309" cy="78054"/>
          </a:xfrm>
          <a:prstGeom prst="rect">
            <a:avLst/>
          </a:prstGeom>
        </p:spPr>
      </p:pic>
      <p:pic>
        <p:nvPicPr>
          <p:cNvPr id="12" name="Obrázok 11">
            <a:extLst>
              <a:ext uri="{FF2B5EF4-FFF2-40B4-BE49-F238E27FC236}">
                <a16:creationId xmlns:a16="http://schemas.microsoft.com/office/drawing/2014/main" id="{40E6B269-67D4-2674-2948-ACA6CF902748}"/>
              </a:ext>
            </a:extLst>
          </p:cNvPr>
          <p:cNvPicPr>
            <a:picLocks noChangeAspect="1"/>
          </p:cNvPicPr>
          <p:nvPr/>
        </p:nvPicPr>
        <p:blipFill>
          <a:blip r:embed="rId3"/>
          <a:stretch>
            <a:fillRect/>
          </a:stretch>
        </p:blipFill>
        <p:spPr>
          <a:xfrm>
            <a:off x="3374834" y="4094356"/>
            <a:ext cx="1886309" cy="78054"/>
          </a:xfrm>
          <a:prstGeom prst="rect">
            <a:avLst/>
          </a:prstGeom>
        </p:spPr>
      </p:pic>
      <p:sp>
        <p:nvSpPr>
          <p:cNvPr id="13" name="BlokTextu 12">
            <a:extLst>
              <a:ext uri="{FF2B5EF4-FFF2-40B4-BE49-F238E27FC236}">
                <a16:creationId xmlns:a16="http://schemas.microsoft.com/office/drawing/2014/main" id="{2A114B97-1841-FFA9-E1C0-11ED534D9539}"/>
              </a:ext>
            </a:extLst>
          </p:cNvPr>
          <p:cNvSpPr txBox="1"/>
          <p:nvPr/>
        </p:nvSpPr>
        <p:spPr>
          <a:xfrm>
            <a:off x="5547360" y="4095329"/>
            <a:ext cx="5370576" cy="369332"/>
          </a:xfrm>
          <a:prstGeom prst="rect">
            <a:avLst/>
          </a:prstGeom>
          <a:noFill/>
        </p:spPr>
        <p:txBody>
          <a:bodyPr wrap="square">
            <a:spAutoFit/>
          </a:bodyPr>
          <a:lstStyle/>
          <a:p>
            <a:r>
              <a:rPr lang="de-AT" b="1" noProof="0" dirty="0">
                <a:solidFill>
                  <a:srgbClr val="373937"/>
                </a:solidFill>
                <a:effectLst/>
                <a:latin typeface="Poppins" pitchFamily="2" charset="0"/>
              </a:rPr>
              <a:t>Demontage und detaillierte Diagnose</a:t>
            </a:r>
            <a:endParaRPr lang="de-AT" noProof="0" dirty="0">
              <a:solidFill>
                <a:srgbClr val="373937"/>
              </a:solidFill>
              <a:effectLst/>
              <a:latin typeface="Poppins SemiBold" pitchFamily="2" charset="0"/>
            </a:endParaRPr>
          </a:p>
        </p:txBody>
      </p:sp>
      <p:sp>
        <p:nvSpPr>
          <p:cNvPr id="14" name="BlokTextu 13">
            <a:extLst>
              <a:ext uri="{FF2B5EF4-FFF2-40B4-BE49-F238E27FC236}">
                <a16:creationId xmlns:a16="http://schemas.microsoft.com/office/drawing/2014/main" id="{CF1413AB-0450-D2D9-996C-BC45F6932E4B}"/>
              </a:ext>
            </a:extLst>
          </p:cNvPr>
          <p:cNvSpPr txBox="1"/>
          <p:nvPr/>
        </p:nvSpPr>
        <p:spPr>
          <a:xfrm>
            <a:off x="5547360" y="4532136"/>
            <a:ext cx="6175248" cy="1815882"/>
          </a:xfrm>
          <a:prstGeom prst="rect">
            <a:avLst/>
          </a:prstGeom>
          <a:noFill/>
        </p:spPr>
        <p:txBody>
          <a:bodyPr wrap="square">
            <a:spAutoFit/>
          </a:bodyPr>
          <a:lstStyle/>
          <a:p>
            <a:r>
              <a:rPr lang="de-AT" sz="1600" noProof="0" dirty="0">
                <a:solidFill>
                  <a:srgbClr val="373937"/>
                </a:solidFill>
                <a:effectLst/>
                <a:latin typeface="Inter" panose="02000503000000020004" pitchFamily="2" charset="0"/>
              </a:rPr>
              <a:t>Der Waggon wird in seine einzelnen Komponenten zerlegt, was eine detaillierte Kontrolle jedes Teils ermöglicht. Wir verwenden fortschrittliche Diagnosewerkzeuge und -methoden, um den Zustand jeder Komponente zu bewerten. Dies umfasst zerstörungsfreie Prüfungen, Ultraschalluntersuchungen, visuelle Inspektionen und weitere spezialisierte Techniken.</a:t>
            </a:r>
          </a:p>
        </p:txBody>
      </p:sp>
      <p:sp>
        <p:nvSpPr>
          <p:cNvPr id="2" name="BlokTextu 1">
            <a:extLst>
              <a:ext uri="{FF2B5EF4-FFF2-40B4-BE49-F238E27FC236}">
                <a16:creationId xmlns:a16="http://schemas.microsoft.com/office/drawing/2014/main" id="{910DE64B-8164-587B-A6B7-B436A8ED5215}"/>
              </a:ext>
            </a:extLst>
          </p:cNvPr>
          <p:cNvSpPr txBox="1"/>
          <p:nvPr/>
        </p:nvSpPr>
        <p:spPr>
          <a:xfrm>
            <a:off x="849527" y="823907"/>
            <a:ext cx="1818126" cy="661720"/>
          </a:xfrm>
          <a:prstGeom prst="rect">
            <a:avLst/>
          </a:prstGeom>
          <a:noFill/>
        </p:spPr>
        <p:txBody>
          <a:bodyPr wrap="none" rtlCol="0">
            <a:spAutoFit/>
          </a:bodyPr>
          <a:lstStyle/>
          <a:p>
            <a:r>
              <a:rPr lang="de-AT" sz="2300" b="1" noProof="0" dirty="0">
                <a:solidFill>
                  <a:srgbClr val="014100"/>
                </a:solidFill>
                <a:latin typeface="Poppins SemiBold" pitchFamily="2" charset="0"/>
                <a:cs typeface="Poppins SemiBold" pitchFamily="2" charset="0"/>
              </a:rPr>
              <a:t>Revisionen</a:t>
            </a:r>
            <a:br>
              <a:rPr lang="de-AT" sz="2300" b="1" noProof="0" dirty="0">
                <a:solidFill>
                  <a:srgbClr val="014100"/>
                </a:solidFill>
                <a:latin typeface="Poppins SemiBold" pitchFamily="2" charset="0"/>
                <a:cs typeface="Poppins SemiBold" pitchFamily="2" charset="0"/>
              </a:rPr>
            </a:br>
            <a:r>
              <a:rPr lang="de-AT" sz="1400" b="1" noProof="0" dirty="0">
                <a:solidFill>
                  <a:srgbClr val="014100"/>
                </a:solidFill>
                <a:latin typeface="Poppins SemiBold" pitchFamily="2" charset="0"/>
                <a:cs typeface="Poppins SemiBold" pitchFamily="2" charset="0"/>
              </a:rPr>
              <a:t>von Güterwagen</a:t>
            </a:r>
            <a:endParaRPr lang="de-AT" sz="2300" b="1" noProof="0" dirty="0">
              <a:solidFill>
                <a:srgbClr val="014100"/>
              </a:solidFill>
              <a:latin typeface="Poppins SemiBold" pitchFamily="2" charset="0"/>
              <a:cs typeface="Poppins SemiBold" pitchFamily="2" charset="0"/>
            </a:endParaRPr>
          </a:p>
        </p:txBody>
      </p:sp>
      <p:pic>
        <p:nvPicPr>
          <p:cNvPr id="3" name="Obrázok 2">
            <a:extLst>
              <a:ext uri="{FF2B5EF4-FFF2-40B4-BE49-F238E27FC236}">
                <a16:creationId xmlns:a16="http://schemas.microsoft.com/office/drawing/2014/main" id="{B48176EF-D076-B8EA-80EA-F3EF77AAA867}"/>
              </a:ext>
            </a:extLst>
          </p:cNvPr>
          <p:cNvPicPr>
            <a:picLocks noChangeAspect="1"/>
          </p:cNvPicPr>
          <p:nvPr/>
        </p:nvPicPr>
        <p:blipFill>
          <a:blip r:embed="rId4"/>
          <a:stretch>
            <a:fillRect/>
          </a:stretch>
        </p:blipFill>
        <p:spPr>
          <a:xfrm>
            <a:off x="0" y="953335"/>
            <a:ext cx="647700" cy="177800"/>
          </a:xfrm>
          <a:prstGeom prst="rect">
            <a:avLst/>
          </a:prstGeom>
        </p:spPr>
      </p:pic>
    </p:spTree>
    <p:extLst>
      <p:ext uri="{BB962C8B-B14F-4D97-AF65-F5344CB8AC3E}">
        <p14:creationId xmlns:p14="http://schemas.microsoft.com/office/powerpoint/2010/main" val="1675770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5800EE56-056F-D657-D79F-8CBCA1B10F7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374834" y="-1"/>
            <a:ext cx="1886309" cy="6858001"/>
          </a:xfrm>
          <a:prstGeom prst="rect">
            <a:avLst/>
          </a:prstGeom>
        </p:spPr>
      </p:pic>
      <p:sp>
        <p:nvSpPr>
          <p:cNvPr id="5" name="BlokTextu 4">
            <a:extLst>
              <a:ext uri="{FF2B5EF4-FFF2-40B4-BE49-F238E27FC236}">
                <a16:creationId xmlns:a16="http://schemas.microsoft.com/office/drawing/2014/main" id="{1BC34DF9-6E93-49FF-001D-34A4CA398628}"/>
              </a:ext>
            </a:extLst>
          </p:cNvPr>
          <p:cNvSpPr txBox="1"/>
          <p:nvPr/>
        </p:nvSpPr>
        <p:spPr>
          <a:xfrm>
            <a:off x="5547360" y="443517"/>
            <a:ext cx="5443728" cy="646331"/>
          </a:xfrm>
          <a:prstGeom prst="rect">
            <a:avLst/>
          </a:prstGeom>
          <a:noFill/>
        </p:spPr>
        <p:txBody>
          <a:bodyPr wrap="square">
            <a:spAutoFit/>
          </a:bodyPr>
          <a:lstStyle/>
          <a:p>
            <a:r>
              <a:rPr lang="de-AT" b="1" noProof="0" dirty="0">
                <a:solidFill>
                  <a:srgbClr val="373937"/>
                </a:solidFill>
                <a:effectLst/>
                <a:latin typeface="Poppins" pitchFamily="2" charset="0"/>
              </a:rPr>
              <a:t>Reparatur und Austausch</a:t>
            </a:r>
            <a:br>
              <a:rPr lang="de-AT" b="1" noProof="0" dirty="0">
                <a:solidFill>
                  <a:srgbClr val="373937"/>
                </a:solidFill>
                <a:effectLst/>
                <a:latin typeface="Poppins" pitchFamily="2" charset="0"/>
              </a:rPr>
            </a:br>
            <a:r>
              <a:rPr lang="de-AT" b="1" noProof="0" dirty="0">
                <a:solidFill>
                  <a:srgbClr val="373937"/>
                </a:solidFill>
                <a:effectLst/>
                <a:latin typeface="Poppins" pitchFamily="2" charset="0"/>
              </a:rPr>
              <a:t>von Komponenten</a:t>
            </a:r>
            <a:endParaRPr lang="de-AT" noProof="0" dirty="0">
              <a:solidFill>
                <a:srgbClr val="373937"/>
              </a:solidFill>
              <a:effectLst/>
              <a:latin typeface="Poppins SemiBold" pitchFamily="2" charset="0"/>
            </a:endParaRPr>
          </a:p>
        </p:txBody>
      </p:sp>
      <p:sp>
        <p:nvSpPr>
          <p:cNvPr id="6" name="BlokTextu 5">
            <a:extLst>
              <a:ext uri="{FF2B5EF4-FFF2-40B4-BE49-F238E27FC236}">
                <a16:creationId xmlns:a16="http://schemas.microsoft.com/office/drawing/2014/main" id="{42966C17-CD2C-2EA1-9F7A-FF5B749C12F5}"/>
              </a:ext>
            </a:extLst>
          </p:cNvPr>
          <p:cNvSpPr txBox="1"/>
          <p:nvPr/>
        </p:nvSpPr>
        <p:spPr>
          <a:xfrm>
            <a:off x="5547360" y="1132465"/>
            <a:ext cx="6284976" cy="2062103"/>
          </a:xfrm>
          <a:prstGeom prst="rect">
            <a:avLst/>
          </a:prstGeom>
          <a:noFill/>
        </p:spPr>
        <p:txBody>
          <a:bodyPr wrap="square">
            <a:spAutoFit/>
          </a:bodyPr>
          <a:lstStyle/>
          <a:p>
            <a:r>
              <a:rPr lang="de-AT" sz="1600" noProof="0" dirty="0">
                <a:solidFill>
                  <a:srgbClr val="373937"/>
                </a:solidFill>
                <a:effectLst/>
                <a:latin typeface="Inter" panose="02000503000000020004" pitchFamily="2" charset="0"/>
              </a:rPr>
              <a:t>Nach der Identifizierung beschädigter oder abgenutzter Teile führen unsere Fachleute die notwendigen Reparaturen durch. Dies kann Schweißen, Schleifen, Überholung und andere spezialisierte Reparaturen umfassen, wie die Reparatur von Bremsschiebern, Bremskomponenten, das Wiegen von Federn und Federbeinen oder die Reparatur von Fahrgestellen. Wenn einige Teile nicht repariert werden können, ersetzen wir sie durch neue Teile gemäß den Hersteller-Spezifikationen.</a:t>
            </a:r>
          </a:p>
        </p:txBody>
      </p:sp>
      <p:sp>
        <p:nvSpPr>
          <p:cNvPr id="7" name="BlokTextu 6">
            <a:extLst>
              <a:ext uri="{FF2B5EF4-FFF2-40B4-BE49-F238E27FC236}">
                <a16:creationId xmlns:a16="http://schemas.microsoft.com/office/drawing/2014/main" id="{B9146612-EA5B-8D92-7F8C-A516D416B3CC}"/>
              </a:ext>
            </a:extLst>
          </p:cNvPr>
          <p:cNvSpPr txBox="1"/>
          <p:nvPr/>
        </p:nvSpPr>
        <p:spPr>
          <a:xfrm>
            <a:off x="5547360" y="3423131"/>
            <a:ext cx="4372939" cy="369332"/>
          </a:xfrm>
          <a:prstGeom prst="rect">
            <a:avLst/>
          </a:prstGeom>
          <a:noFill/>
        </p:spPr>
        <p:txBody>
          <a:bodyPr wrap="square">
            <a:spAutoFit/>
          </a:bodyPr>
          <a:lstStyle/>
          <a:p>
            <a:r>
              <a:rPr lang="de-AT" b="1" noProof="0" dirty="0">
                <a:effectLst/>
                <a:latin typeface="Poppins SemiBold" pitchFamily="2" charset="0"/>
                <a:cs typeface="Poppins SemiBold" pitchFamily="2" charset="0"/>
              </a:rPr>
              <a:t>Montage und Fertigstellung</a:t>
            </a:r>
          </a:p>
        </p:txBody>
      </p:sp>
      <p:sp>
        <p:nvSpPr>
          <p:cNvPr id="8" name="BlokTextu 7">
            <a:extLst>
              <a:ext uri="{FF2B5EF4-FFF2-40B4-BE49-F238E27FC236}">
                <a16:creationId xmlns:a16="http://schemas.microsoft.com/office/drawing/2014/main" id="{D8BAE839-32A4-A9FB-5D76-2B9388B71128}"/>
              </a:ext>
            </a:extLst>
          </p:cNvPr>
          <p:cNvSpPr txBox="1"/>
          <p:nvPr/>
        </p:nvSpPr>
        <p:spPr>
          <a:xfrm>
            <a:off x="5547360" y="3859938"/>
            <a:ext cx="6284976" cy="2554545"/>
          </a:xfrm>
          <a:prstGeom prst="rect">
            <a:avLst/>
          </a:prstGeom>
          <a:noFill/>
        </p:spPr>
        <p:txBody>
          <a:bodyPr wrap="square">
            <a:spAutoFit/>
          </a:bodyPr>
          <a:lstStyle/>
          <a:p>
            <a:r>
              <a:rPr lang="de-AT" sz="1600" noProof="0" dirty="0">
                <a:solidFill>
                  <a:srgbClr val="373937"/>
                </a:solidFill>
                <a:effectLst/>
                <a:latin typeface="Inter" panose="02000503000000020004" pitchFamily="2" charset="0"/>
              </a:rPr>
              <a:t>Nach der Reparatur und dem Austausch von Komponenten werden alle Teile wieder zusammengebaut. Unsere Techniker stellen sicher, dass alle Teile korrekt montiert, überprüft und fehlerfrei funktionieren. Wir führen die Oberflächenbehandlung des Waggons gemäß dem technologischen Verfahren durch und montieren anschließend den Waggon, der dann einer Endkontrolle unterzogen wird, um sicherzustellen, dass alle Reparaturen den höchsten Standards entsprechen. Dies umfasst die Überprüfung der Funktionalität der Bremsen, der Federung und anderer kritischer Systeme.</a:t>
            </a:r>
          </a:p>
        </p:txBody>
      </p:sp>
      <p:pic>
        <p:nvPicPr>
          <p:cNvPr id="9" name="Obrázok 8">
            <a:extLst>
              <a:ext uri="{FF2B5EF4-FFF2-40B4-BE49-F238E27FC236}">
                <a16:creationId xmlns:a16="http://schemas.microsoft.com/office/drawing/2014/main" id="{8D84C590-5C2E-EAF2-F942-081097422C7D}"/>
              </a:ext>
            </a:extLst>
          </p:cNvPr>
          <p:cNvPicPr>
            <a:picLocks noChangeAspect="1"/>
          </p:cNvPicPr>
          <p:nvPr/>
        </p:nvPicPr>
        <p:blipFill>
          <a:blip r:embed="rId3"/>
          <a:stretch>
            <a:fillRect/>
          </a:stretch>
        </p:blipFill>
        <p:spPr>
          <a:xfrm>
            <a:off x="3374834" y="468431"/>
            <a:ext cx="1886309" cy="78054"/>
          </a:xfrm>
          <a:prstGeom prst="rect">
            <a:avLst/>
          </a:prstGeom>
        </p:spPr>
      </p:pic>
      <p:pic>
        <p:nvPicPr>
          <p:cNvPr id="10" name="Obrázok 9">
            <a:extLst>
              <a:ext uri="{FF2B5EF4-FFF2-40B4-BE49-F238E27FC236}">
                <a16:creationId xmlns:a16="http://schemas.microsoft.com/office/drawing/2014/main" id="{85726F75-6804-A219-40A2-CD543FED8611}"/>
              </a:ext>
            </a:extLst>
          </p:cNvPr>
          <p:cNvPicPr>
            <a:picLocks noChangeAspect="1"/>
          </p:cNvPicPr>
          <p:nvPr/>
        </p:nvPicPr>
        <p:blipFill>
          <a:blip r:embed="rId3"/>
          <a:stretch>
            <a:fillRect/>
          </a:stretch>
        </p:blipFill>
        <p:spPr>
          <a:xfrm>
            <a:off x="3374834" y="3429000"/>
            <a:ext cx="1886309" cy="78054"/>
          </a:xfrm>
          <a:prstGeom prst="rect">
            <a:avLst/>
          </a:prstGeom>
        </p:spPr>
      </p:pic>
    </p:spTree>
    <p:extLst>
      <p:ext uri="{BB962C8B-B14F-4D97-AF65-F5344CB8AC3E}">
        <p14:creationId xmlns:p14="http://schemas.microsoft.com/office/powerpoint/2010/main" val="2536785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DB632-8D01-56D6-4345-2EA786CC325B}"/>
            </a:ext>
          </a:extLst>
        </p:cNvPr>
        <p:cNvGrpSpPr/>
        <p:nvPr/>
      </p:nvGrpSpPr>
      <p:grpSpPr>
        <a:xfrm>
          <a:off x="0" y="0"/>
          <a:ext cx="0" cy="0"/>
          <a:chOff x="0" y="0"/>
          <a:chExt cx="0" cy="0"/>
        </a:xfrm>
      </p:grpSpPr>
      <p:pic>
        <p:nvPicPr>
          <p:cNvPr id="4" name="Obrázok 3">
            <a:extLst>
              <a:ext uri="{FF2B5EF4-FFF2-40B4-BE49-F238E27FC236}">
                <a16:creationId xmlns:a16="http://schemas.microsoft.com/office/drawing/2014/main" id="{062F49D2-13A9-6156-347D-6AA4BE6559B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374834" y="-1"/>
            <a:ext cx="1886309" cy="3429001"/>
          </a:xfrm>
          <a:prstGeom prst="rect">
            <a:avLst/>
          </a:prstGeom>
        </p:spPr>
      </p:pic>
      <p:pic>
        <p:nvPicPr>
          <p:cNvPr id="9" name="Obrázok 8">
            <a:extLst>
              <a:ext uri="{FF2B5EF4-FFF2-40B4-BE49-F238E27FC236}">
                <a16:creationId xmlns:a16="http://schemas.microsoft.com/office/drawing/2014/main" id="{E418E11E-D27D-922E-5157-BE2C17C19F9B}"/>
              </a:ext>
            </a:extLst>
          </p:cNvPr>
          <p:cNvPicPr>
            <a:picLocks noChangeAspect="1"/>
          </p:cNvPicPr>
          <p:nvPr/>
        </p:nvPicPr>
        <p:blipFill>
          <a:blip r:embed="rId3"/>
          <a:stretch>
            <a:fillRect/>
          </a:stretch>
        </p:blipFill>
        <p:spPr>
          <a:xfrm>
            <a:off x="3374834" y="468431"/>
            <a:ext cx="1886309" cy="78054"/>
          </a:xfrm>
          <a:prstGeom prst="rect">
            <a:avLst/>
          </a:prstGeom>
        </p:spPr>
      </p:pic>
      <p:sp>
        <p:nvSpPr>
          <p:cNvPr id="11" name="BlokTextu 10">
            <a:extLst>
              <a:ext uri="{FF2B5EF4-FFF2-40B4-BE49-F238E27FC236}">
                <a16:creationId xmlns:a16="http://schemas.microsoft.com/office/drawing/2014/main" id="{59CC6152-1D3A-A8D3-FADE-4AA82EEB0444}"/>
              </a:ext>
            </a:extLst>
          </p:cNvPr>
          <p:cNvSpPr txBox="1"/>
          <p:nvPr/>
        </p:nvSpPr>
        <p:spPr>
          <a:xfrm>
            <a:off x="5547360" y="468431"/>
            <a:ext cx="5443728" cy="369332"/>
          </a:xfrm>
          <a:prstGeom prst="rect">
            <a:avLst/>
          </a:prstGeom>
          <a:noFill/>
        </p:spPr>
        <p:txBody>
          <a:bodyPr wrap="square">
            <a:spAutoFit/>
          </a:bodyPr>
          <a:lstStyle/>
          <a:p>
            <a:r>
              <a:rPr lang="de-AT" b="1" noProof="0" dirty="0">
                <a:solidFill>
                  <a:srgbClr val="373937"/>
                </a:solidFill>
                <a:effectLst/>
                <a:latin typeface="Poppins SemiBold" pitchFamily="2" charset="0"/>
                <a:cs typeface="Poppins SemiBold" pitchFamily="2" charset="0"/>
              </a:rPr>
              <a:t>Abschließende Kontrolle und Übergabe</a:t>
            </a:r>
          </a:p>
        </p:txBody>
      </p:sp>
      <p:sp>
        <p:nvSpPr>
          <p:cNvPr id="12" name="BlokTextu 11">
            <a:extLst>
              <a:ext uri="{FF2B5EF4-FFF2-40B4-BE49-F238E27FC236}">
                <a16:creationId xmlns:a16="http://schemas.microsoft.com/office/drawing/2014/main" id="{45F7D300-F337-C48A-4D26-297FEEEB153F}"/>
              </a:ext>
            </a:extLst>
          </p:cNvPr>
          <p:cNvSpPr txBox="1"/>
          <p:nvPr/>
        </p:nvSpPr>
        <p:spPr>
          <a:xfrm>
            <a:off x="5547360" y="905238"/>
            <a:ext cx="5699760" cy="2800767"/>
          </a:xfrm>
          <a:prstGeom prst="rect">
            <a:avLst/>
          </a:prstGeom>
          <a:noFill/>
        </p:spPr>
        <p:txBody>
          <a:bodyPr wrap="square">
            <a:spAutoFit/>
          </a:bodyPr>
          <a:lstStyle/>
          <a:p>
            <a:r>
              <a:rPr lang="de-AT" sz="1600" noProof="0" dirty="0">
                <a:solidFill>
                  <a:srgbClr val="373937"/>
                </a:solidFill>
                <a:effectLst/>
                <a:latin typeface="Inter" panose="02000503000000020004" pitchFamily="2" charset="0"/>
              </a:rPr>
              <a:t>Unsere Techniker führen eine Endkontrolle durch, die die Überprüfung aller durchgeführten Arbeiten und die Sicherstellung umfasst, dass alle Komponenten ordnungsgemäß funktionieren. Wir erstellen eine detaillierte Dokumentation über alle durchgeführten Reparaturen und Anpassungen, die dem Kunden für dessen Bedürfnisse zur Verfügung gestellt wird. Nach erfolgreichem Abschluss aller Kontrollen ist der Waggon bereit zur Übergabe an den Kunden, den wir über alle durchgeführten Arbeiten informieren und Empfehlungen für die zukünftige Wartung geben.</a:t>
            </a:r>
          </a:p>
        </p:txBody>
      </p:sp>
    </p:spTree>
    <p:extLst>
      <p:ext uri="{BB962C8B-B14F-4D97-AF65-F5344CB8AC3E}">
        <p14:creationId xmlns:p14="http://schemas.microsoft.com/office/powerpoint/2010/main" val="3045014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ok 16">
            <a:extLst>
              <a:ext uri="{FF2B5EF4-FFF2-40B4-BE49-F238E27FC236}">
                <a16:creationId xmlns:a16="http://schemas.microsoft.com/office/drawing/2014/main" id="{14F785C5-F818-3D7C-40FE-FB7FD5DC4BAF}"/>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71889" y="293016"/>
            <a:ext cx="3410425" cy="6275184"/>
          </a:xfrm>
          <a:prstGeom prst="rect">
            <a:avLst/>
          </a:prstGeom>
        </p:spPr>
      </p:pic>
      <p:pic>
        <p:nvPicPr>
          <p:cNvPr id="5" name="Obrázok 4">
            <a:extLst>
              <a:ext uri="{FF2B5EF4-FFF2-40B4-BE49-F238E27FC236}">
                <a16:creationId xmlns:a16="http://schemas.microsoft.com/office/drawing/2014/main" id="{62B8F008-EBBA-3BED-23CD-693084C0CFE8}"/>
              </a:ext>
            </a:extLst>
          </p:cNvPr>
          <p:cNvPicPr>
            <a:picLocks noChangeAspect="1"/>
          </p:cNvPicPr>
          <p:nvPr/>
        </p:nvPicPr>
        <p:blipFill>
          <a:blip r:embed="rId3"/>
          <a:stretch>
            <a:fillRect/>
          </a:stretch>
        </p:blipFill>
        <p:spPr>
          <a:xfrm>
            <a:off x="4225160" y="293016"/>
            <a:ext cx="7694943" cy="1156464"/>
          </a:xfrm>
          <a:prstGeom prst="rect">
            <a:avLst/>
          </a:prstGeom>
        </p:spPr>
      </p:pic>
      <p:pic>
        <p:nvPicPr>
          <p:cNvPr id="8" name="Obrázok 7">
            <a:extLst>
              <a:ext uri="{FF2B5EF4-FFF2-40B4-BE49-F238E27FC236}">
                <a16:creationId xmlns:a16="http://schemas.microsoft.com/office/drawing/2014/main" id="{8AEA0054-D4B1-89CF-0240-CA17851F11C2}"/>
              </a:ext>
            </a:extLst>
          </p:cNvPr>
          <p:cNvPicPr>
            <a:picLocks noChangeAspect="1"/>
          </p:cNvPicPr>
          <p:nvPr/>
        </p:nvPicPr>
        <p:blipFill>
          <a:blip r:embed="rId4"/>
          <a:stretch>
            <a:fillRect/>
          </a:stretch>
        </p:blipFill>
        <p:spPr>
          <a:xfrm>
            <a:off x="4225155" y="1572696"/>
            <a:ext cx="7694950" cy="1156464"/>
          </a:xfrm>
          <a:prstGeom prst="rect">
            <a:avLst/>
          </a:prstGeom>
        </p:spPr>
      </p:pic>
      <p:pic>
        <p:nvPicPr>
          <p:cNvPr id="9" name="Obrázok 8">
            <a:extLst>
              <a:ext uri="{FF2B5EF4-FFF2-40B4-BE49-F238E27FC236}">
                <a16:creationId xmlns:a16="http://schemas.microsoft.com/office/drawing/2014/main" id="{92B535A7-0399-41D7-C285-EC545CB6D7D6}"/>
              </a:ext>
            </a:extLst>
          </p:cNvPr>
          <p:cNvPicPr>
            <a:picLocks noChangeAspect="1"/>
          </p:cNvPicPr>
          <p:nvPr/>
        </p:nvPicPr>
        <p:blipFill>
          <a:blip r:embed="rId5"/>
          <a:stretch>
            <a:fillRect/>
          </a:stretch>
        </p:blipFill>
        <p:spPr>
          <a:xfrm>
            <a:off x="4225155" y="2852376"/>
            <a:ext cx="7694950" cy="1156464"/>
          </a:xfrm>
          <a:prstGeom prst="rect">
            <a:avLst/>
          </a:prstGeom>
        </p:spPr>
      </p:pic>
      <p:pic>
        <p:nvPicPr>
          <p:cNvPr id="10" name="Obrázok 9">
            <a:extLst>
              <a:ext uri="{FF2B5EF4-FFF2-40B4-BE49-F238E27FC236}">
                <a16:creationId xmlns:a16="http://schemas.microsoft.com/office/drawing/2014/main" id="{E6F5485F-E8C1-C7CA-AC94-4C92001695CA}"/>
              </a:ext>
            </a:extLst>
          </p:cNvPr>
          <p:cNvPicPr>
            <a:picLocks noChangeAspect="1"/>
          </p:cNvPicPr>
          <p:nvPr/>
        </p:nvPicPr>
        <p:blipFill>
          <a:blip r:embed="rId6"/>
          <a:stretch>
            <a:fillRect/>
          </a:stretch>
        </p:blipFill>
        <p:spPr>
          <a:xfrm>
            <a:off x="4225153" y="4132056"/>
            <a:ext cx="7694950" cy="1156464"/>
          </a:xfrm>
          <a:prstGeom prst="rect">
            <a:avLst/>
          </a:prstGeom>
        </p:spPr>
      </p:pic>
      <p:pic>
        <p:nvPicPr>
          <p:cNvPr id="11" name="Obrázok 10">
            <a:extLst>
              <a:ext uri="{FF2B5EF4-FFF2-40B4-BE49-F238E27FC236}">
                <a16:creationId xmlns:a16="http://schemas.microsoft.com/office/drawing/2014/main" id="{1910DCE4-D9D3-D895-5AE5-99010133D0D1}"/>
              </a:ext>
            </a:extLst>
          </p:cNvPr>
          <p:cNvPicPr>
            <a:picLocks noChangeAspect="1"/>
          </p:cNvPicPr>
          <p:nvPr/>
        </p:nvPicPr>
        <p:blipFill>
          <a:blip r:embed="rId7"/>
          <a:stretch>
            <a:fillRect/>
          </a:stretch>
        </p:blipFill>
        <p:spPr>
          <a:xfrm>
            <a:off x="4225153" y="5411736"/>
            <a:ext cx="7694950" cy="1156464"/>
          </a:xfrm>
          <a:prstGeom prst="rect">
            <a:avLst/>
          </a:prstGeom>
        </p:spPr>
      </p:pic>
      <p:sp>
        <p:nvSpPr>
          <p:cNvPr id="2" name="BlokTextu 1">
            <a:extLst>
              <a:ext uri="{FF2B5EF4-FFF2-40B4-BE49-F238E27FC236}">
                <a16:creationId xmlns:a16="http://schemas.microsoft.com/office/drawing/2014/main" id="{DDCBFAF6-73A6-9093-804B-7A29D05D2F71}"/>
              </a:ext>
            </a:extLst>
          </p:cNvPr>
          <p:cNvSpPr txBox="1"/>
          <p:nvPr/>
        </p:nvSpPr>
        <p:spPr>
          <a:xfrm>
            <a:off x="4378212" y="489360"/>
            <a:ext cx="1816523" cy="446276"/>
          </a:xfrm>
          <a:prstGeom prst="rect">
            <a:avLst/>
          </a:prstGeom>
          <a:noFill/>
        </p:spPr>
        <p:txBody>
          <a:bodyPr wrap="none" rtlCol="0">
            <a:spAutoFit/>
          </a:bodyPr>
          <a:lstStyle/>
          <a:p>
            <a:r>
              <a:rPr lang="de-AT" sz="2300" b="1" noProof="0" dirty="0">
                <a:solidFill>
                  <a:srgbClr val="FFE0E1"/>
                </a:solidFill>
                <a:latin typeface="Poppins SemiBold" pitchFamily="2" charset="0"/>
                <a:cs typeface="Poppins SemiBold" pitchFamily="2" charset="0"/>
              </a:rPr>
              <a:t>Produktion</a:t>
            </a:r>
          </a:p>
        </p:txBody>
      </p:sp>
      <p:sp>
        <p:nvSpPr>
          <p:cNvPr id="3" name="BlokTextu 2">
            <a:extLst>
              <a:ext uri="{FF2B5EF4-FFF2-40B4-BE49-F238E27FC236}">
                <a16:creationId xmlns:a16="http://schemas.microsoft.com/office/drawing/2014/main" id="{EDFE1BAD-0E4F-D1A5-DB24-06BD89770707}"/>
              </a:ext>
            </a:extLst>
          </p:cNvPr>
          <p:cNvSpPr txBox="1"/>
          <p:nvPr/>
        </p:nvSpPr>
        <p:spPr>
          <a:xfrm>
            <a:off x="4378212" y="1769040"/>
            <a:ext cx="2690160" cy="446276"/>
          </a:xfrm>
          <a:prstGeom prst="rect">
            <a:avLst/>
          </a:prstGeom>
          <a:noFill/>
        </p:spPr>
        <p:txBody>
          <a:bodyPr wrap="none" rtlCol="0">
            <a:spAutoFit/>
          </a:bodyPr>
          <a:lstStyle/>
          <a:p>
            <a:r>
              <a:rPr lang="de-AT" sz="2300" b="1" noProof="0" dirty="0">
                <a:solidFill>
                  <a:srgbClr val="F1E1FF"/>
                </a:solidFill>
                <a:latin typeface="Poppins SemiBold" pitchFamily="2" charset="0"/>
                <a:cs typeface="Poppins SemiBold" pitchFamily="2" charset="0"/>
              </a:rPr>
              <a:t>Vor-Ort-Service</a:t>
            </a:r>
          </a:p>
        </p:txBody>
      </p:sp>
      <p:sp>
        <p:nvSpPr>
          <p:cNvPr id="4" name="BlokTextu 3">
            <a:extLst>
              <a:ext uri="{FF2B5EF4-FFF2-40B4-BE49-F238E27FC236}">
                <a16:creationId xmlns:a16="http://schemas.microsoft.com/office/drawing/2014/main" id="{C53130C1-0AF4-35AE-0CFD-2A755594A0F6}"/>
              </a:ext>
            </a:extLst>
          </p:cNvPr>
          <p:cNvSpPr txBox="1"/>
          <p:nvPr/>
        </p:nvSpPr>
        <p:spPr>
          <a:xfrm>
            <a:off x="4378212" y="3068444"/>
            <a:ext cx="2654894" cy="800219"/>
          </a:xfrm>
          <a:prstGeom prst="rect">
            <a:avLst/>
          </a:prstGeom>
          <a:noFill/>
        </p:spPr>
        <p:txBody>
          <a:bodyPr wrap="none" rtlCol="0">
            <a:spAutoFit/>
          </a:bodyPr>
          <a:lstStyle/>
          <a:p>
            <a:r>
              <a:rPr lang="de-AT" sz="2300" b="1" noProof="0" dirty="0">
                <a:solidFill>
                  <a:srgbClr val="DEE7FF"/>
                </a:solidFill>
                <a:latin typeface="Poppins SemiBold" pitchFamily="2" charset="0"/>
                <a:cs typeface="Poppins SemiBold" pitchFamily="2" charset="0"/>
              </a:rPr>
              <a:t>Zerstörungsfreie</a:t>
            </a:r>
          </a:p>
          <a:p>
            <a:r>
              <a:rPr lang="de-AT" sz="2300" b="1" noProof="0" dirty="0">
                <a:solidFill>
                  <a:srgbClr val="DEE7FF"/>
                </a:solidFill>
                <a:latin typeface="Poppins SemiBold" pitchFamily="2" charset="0"/>
                <a:cs typeface="Poppins SemiBold" pitchFamily="2" charset="0"/>
              </a:rPr>
              <a:t>Prüfung</a:t>
            </a:r>
          </a:p>
        </p:txBody>
      </p:sp>
      <p:sp>
        <p:nvSpPr>
          <p:cNvPr id="6" name="BlokTextu 5">
            <a:extLst>
              <a:ext uri="{FF2B5EF4-FFF2-40B4-BE49-F238E27FC236}">
                <a16:creationId xmlns:a16="http://schemas.microsoft.com/office/drawing/2014/main" id="{76B0A92A-82C2-C2D4-02A6-4E6908C1183C}"/>
              </a:ext>
            </a:extLst>
          </p:cNvPr>
          <p:cNvSpPr txBox="1"/>
          <p:nvPr/>
        </p:nvSpPr>
        <p:spPr>
          <a:xfrm>
            <a:off x="4378212" y="4334750"/>
            <a:ext cx="2055371" cy="446276"/>
          </a:xfrm>
          <a:prstGeom prst="rect">
            <a:avLst/>
          </a:prstGeom>
          <a:noFill/>
        </p:spPr>
        <p:txBody>
          <a:bodyPr wrap="none" rtlCol="0">
            <a:spAutoFit/>
          </a:bodyPr>
          <a:lstStyle/>
          <a:p>
            <a:r>
              <a:rPr lang="de-AT" sz="2300" b="1" noProof="0" dirty="0" err="1">
                <a:solidFill>
                  <a:srgbClr val="DEFFFF"/>
                </a:solidFill>
                <a:latin typeface="Poppins SemiBold" pitchFamily="2" charset="0"/>
                <a:cs typeface="Poppins SemiBold" pitchFamily="2" charset="0"/>
              </a:rPr>
              <a:t>Depotierung</a:t>
            </a:r>
            <a:endParaRPr lang="de-AT" sz="2300" b="1" noProof="0" dirty="0">
              <a:solidFill>
                <a:srgbClr val="DEFFFF"/>
              </a:solidFill>
              <a:latin typeface="Poppins SemiBold" pitchFamily="2" charset="0"/>
              <a:cs typeface="Poppins SemiBold" pitchFamily="2" charset="0"/>
            </a:endParaRPr>
          </a:p>
        </p:txBody>
      </p:sp>
      <p:sp>
        <p:nvSpPr>
          <p:cNvPr id="16" name="BlokTextu 15">
            <a:extLst>
              <a:ext uri="{FF2B5EF4-FFF2-40B4-BE49-F238E27FC236}">
                <a16:creationId xmlns:a16="http://schemas.microsoft.com/office/drawing/2014/main" id="{84C90BD4-A199-40EE-EFDE-781EEA5DEBFB}"/>
              </a:ext>
            </a:extLst>
          </p:cNvPr>
          <p:cNvSpPr txBox="1"/>
          <p:nvPr/>
        </p:nvSpPr>
        <p:spPr>
          <a:xfrm>
            <a:off x="4378212" y="5648150"/>
            <a:ext cx="1818126" cy="446276"/>
          </a:xfrm>
          <a:prstGeom prst="rect">
            <a:avLst/>
          </a:prstGeom>
          <a:noFill/>
        </p:spPr>
        <p:txBody>
          <a:bodyPr wrap="none" rtlCol="0">
            <a:spAutoFit/>
          </a:bodyPr>
          <a:lstStyle/>
          <a:p>
            <a:r>
              <a:rPr lang="de-AT" sz="2300" b="1" noProof="0" dirty="0">
                <a:solidFill>
                  <a:srgbClr val="E2FFE2"/>
                </a:solidFill>
                <a:latin typeface="Poppins SemiBold" pitchFamily="2" charset="0"/>
                <a:cs typeface="Poppins SemiBold" pitchFamily="2" charset="0"/>
              </a:rPr>
              <a:t>Revisionen</a:t>
            </a:r>
          </a:p>
        </p:txBody>
      </p:sp>
    </p:spTree>
    <p:extLst>
      <p:ext uri="{BB962C8B-B14F-4D97-AF65-F5344CB8AC3E}">
        <p14:creationId xmlns:p14="http://schemas.microsoft.com/office/powerpoint/2010/main" val="471998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B15C1-A23E-477F-FA9B-DEC267AFD44A}"/>
            </a:ext>
          </a:extLst>
        </p:cNvPr>
        <p:cNvGrpSpPr/>
        <p:nvPr/>
      </p:nvGrpSpPr>
      <p:grpSpPr>
        <a:xfrm>
          <a:off x="0" y="0"/>
          <a:ext cx="0" cy="0"/>
          <a:chOff x="0" y="0"/>
          <a:chExt cx="0" cy="0"/>
        </a:xfrm>
      </p:grpSpPr>
      <p:sp>
        <p:nvSpPr>
          <p:cNvPr id="10" name="BlokTextu 9">
            <a:extLst>
              <a:ext uri="{FF2B5EF4-FFF2-40B4-BE49-F238E27FC236}">
                <a16:creationId xmlns:a16="http://schemas.microsoft.com/office/drawing/2014/main" id="{965C9D8E-8E5C-0D82-46A2-8BD5785EF14C}"/>
              </a:ext>
            </a:extLst>
          </p:cNvPr>
          <p:cNvSpPr txBox="1"/>
          <p:nvPr/>
        </p:nvSpPr>
        <p:spPr>
          <a:xfrm>
            <a:off x="849527" y="1929912"/>
            <a:ext cx="5053263" cy="2062103"/>
          </a:xfrm>
          <a:prstGeom prst="rect">
            <a:avLst/>
          </a:prstGeom>
          <a:noFill/>
        </p:spPr>
        <p:txBody>
          <a:bodyPr wrap="square">
            <a:spAutoFit/>
          </a:bodyPr>
          <a:lstStyle/>
          <a:p>
            <a:r>
              <a:rPr lang="de-AT" sz="1600" noProof="0" dirty="0">
                <a:solidFill>
                  <a:srgbClr val="373937"/>
                </a:solidFill>
                <a:effectLst/>
                <a:latin typeface="Inter" panose="02000503000000020004" pitchFamily="2" charset="0"/>
              </a:rPr>
              <a:t>Das Unternehmen LOKO TRANS </a:t>
            </a:r>
            <a:r>
              <a:rPr lang="de-AT" sz="1600" noProof="0" dirty="0" err="1">
                <a:solidFill>
                  <a:srgbClr val="373937"/>
                </a:solidFill>
                <a:effectLst/>
                <a:latin typeface="Inter" panose="02000503000000020004" pitchFamily="2" charset="0"/>
              </a:rPr>
              <a:t>Slovakia</a:t>
            </a:r>
            <a:r>
              <a:rPr lang="de-AT" sz="1600" noProof="0" dirty="0">
                <a:solidFill>
                  <a:srgbClr val="373937"/>
                </a:solidFill>
                <a:effectLst/>
                <a:latin typeface="Inter" panose="02000503000000020004" pitchFamily="2" charset="0"/>
              </a:rPr>
              <a:t> ist auf die Wartung und Reparatur von Kesselgüterwagen für den Transport von Mineralölen und deren Derivaten spezialisiert. Dank modernster Technologien, einem fachkundigen Team und zertifizierten Prozessen gewährleisten wir höchste Qualität, Sicherheit und Zuverlässigkeit Ihrer Güterwagen.</a:t>
            </a:r>
          </a:p>
        </p:txBody>
      </p:sp>
      <p:sp>
        <p:nvSpPr>
          <p:cNvPr id="14" name="BlokTextu 13">
            <a:extLst>
              <a:ext uri="{FF2B5EF4-FFF2-40B4-BE49-F238E27FC236}">
                <a16:creationId xmlns:a16="http://schemas.microsoft.com/office/drawing/2014/main" id="{DA4DFFB1-469E-1530-A130-DCC4836F717C}"/>
              </a:ext>
            </a:extLst>
          </p:cNvPr>
          <p:cNvSpPr txBox="1"/>
          <p:nvPr/>
        </p:nvSpPr>
        <p:spPr>
          <a:xfrm>
            <a:off x="849527" y="4220857"/>
            <a:ext cx="5053263" cy="1815882"/>
          </a:xfrm>
          <a:prstGeom prst="rect">
            <a:avLst/>
          </a:prstGeom>
          <a:noFill/>
        </p:spPr>
        <p:txBody>
          <a:bodyPr wrap="square">
            <a:spAutoFit/>
          </a:bodyPr>
          <a:lstStyle/>
          <a:p>
            <a:pPr marL="285750" indent="-285750">
              <a:buFont typeface="Arial" panose="020B0604020202020204" pitchFamily="34" charset="0"/>
              <a:buChar char="•"/>
            </a:pPr>
            <a:r>
              <a:rPr lang="de-AT" sz="1600" noProof="0" dirty="0">
                <a:solidFill>
                  <a:srgbClr val="373937"/>
                </a:solidFill>
                <a:effectLst/>
                <a:latin typeface="Inter" panose="02000503000000020004" pitchFamily="2" charset="0"/>
              </a:rPr>
              <a:t>Reparatur und Erneuerung von Beschriftungen auf Kesselwagen.</a:t>
            </a:r>
          </a:p>
          <a:p>
            <a:pPr marL="285750" indent="-285750">
              <a:buFont typeface="Arial" panose="020B0604020202020204" pitchFamily="34" charset="0"/>
              <a:buChar char="•"/>
            </a:pPr>
            <a:r>
              <a:rPr lang="de-AT" sz="1600" noProof="0" dirty="0">
                <a:solidFill>
                  <a:srgbClr val="373937"/>
                </a:solidFill>
                <a:effectLst/>
                <a:latin typeface="Inter" panose="02000503000000020004" pitchFamily="2" charset="0"/>
              </a:rPr>
              <a:t>Bereitstellung von Ersatzteilen und Materialien, die für Reparaturen erforderlich sind.</a:t>
            </a:r>
          </a:p>
          <a:p>
            <a:pPr marL="285750" indent="-285750">
              <a:buFont typeface="Arial" panose="020B0604020202020204" pitchFamily="34" charset="0"/>
              <a:buChar char="•"/>
            </a:pPr>
            <a:r>
              <a:rPr lang="de-AT" sz="1600" noProof="0" dirty="0">
                <a:solidFill>
                  <a:srgbClr val="373937"/>
                </a:solidFill>
                <a:effectLst/>
                <a:latin typeface="Inter" panose="02000503000000020004" pitchFamily="2" charset="0"/>
              </a:rPr>
              <a:t>Periodische Überprüfungen und Druckprüfungen gemäß den geltenden Vorschriften.</a:t>
            </a:r>
          </a:p>
        </p:txBody>
      </p:sp>
      <p:sp>
        <p:nvSpPr>
          <p:cNvPr id="2" name="BlokTextu 1">
            <a:extLst>
              <a:ext uri="{FF2B5EF4-FFF2-40B4-BE49-F238E27FC236}">
                <a16:creationId xmlns:a16="http://schemas.microsoft.com/office/drawing/2014/main" id="{DF17ED32-48B3-D34F-22AC-416DB556BB0F}"/>
              </a:ext>
            </a:extLst>
          </p:cNvPr>
          <p:cNvSpPr txBox="1"/>
          <p:nvPr/>
        </p:nvSpPr>
        <p:spPr>
          <a:xfrm>
            <a:off x="849527" y="823907"/>
            <a:ext cx="3886000" cy="800219"/>
          </a:xfrm>
          <a:prstGeom prst="rect">
            <a:avLst/>
          </a:prstGeom>
          <a:noFill/>
        </p:spPr>
        <p:txBody>
          <a:bodyPr wrap="none" rtlCol="0">
            <a:spAutoFit/>
          </a:bodyPr>
          <a:lstStyle/>
          <a:p>
            <a:r>
              <a:rPr lang="de-AT" sz="2300" b="1" noProof="0" dirty="0">
                <a:solidFill>
                  <a:srgbClr val="014100"/>
                </a:solidFill>
                <a:latin typeface="Poppins SemiBold" pitchFamily="2" charset="0"/>
                <a:cs typeface="Poppins SemiBold" pitchFamily="2" charset="0"/>
              </a:rPr>
              <a:t>Wartung und Reparatur</a:t>
            </a:r>
          </a:p>
          <a:p>
            <a:r>
              <a:rPr lang="de-AT" sz="2300" b="1" noProof="0" dirty="0">
                <a:solidFill>
                  <a:srgbClr val="014100"/>
                </a:solidFill>
                <a:latin typeface="Poppins SemiBold" pitchFamily="2" charset="0"/>
                <a:cs typeface="Poppins SemiBold" pitchFamily="2" charset="0"/>
              </a:rPr>
              <a:t>von Kesselwagen</a:t>
            </a:r>
          </a:p>
        </p:txBody>
      </p:sp>
      <p:pic>
        <p:nvPicPr>
          <p:cNvPr id="5" name="Obrázok 4">
            <a:extLst>
              <a:ext uri="{FF2B5EF4-FFF2-40B4-BE49-F238E27FC236}">
                <a16:creationId xmlns:a16="http://schemas.microsoft.com/office/drawing/2014/main" id="{8BD37A5A-0E48-B587-7ED5-FC28EA0B51F8}"/>
              </a:ext>
            </a:extLst>
          </p:cNvPr>
          <p:cNvPicPr>
            <a:picLocks noChangeAspect="1"/>
          </p:cNvPicPr>
          <p:nvPr/>
        </p:nvPicPr>
        <p:blipFill>
          <a:blip r:embed="rId2"/>
          <a:srcRect l="27607"/>
          <a:stretch/>
        </p:blipFill>
        <p:spPr>
          <a:xfrm>
            <a:off x="6752316" y="0"/>
            <a:ext cx="5439683" cy="6858000"/>
          </a:xfrm>
          <a:prstGeom prst="rect">
            <a:avLst/>
          </a:prstGeom>
        </p:spPr>
      </p:pic>
      <p:pic>
        <p:nvPicPr>
          <p:cNvPr id="3" name="Obrázok 2">
            <a:extLst>
              <a:ext uri="{FF2B5EF4-FFF2-40B4-BE49-F238E27FC236}">
                <a16:creationId xmlns:a16="http://schemas.microsoft.com/office/drawing/2014/main" id="{D0D81C92-04E6-1ED5-74E2-26DF4B97CF8D}"/>
              </a:ext>
            </a:extLst>
          </p:cNvPr>
          <p:cNvPicPr>
            <a:picLocks noChangeAspect="1"/>
          </p:cNvPicPr>
          <p:nvPr/>
        </p:nvPicPr>
        <p:blipFill>
          <a:blip r:embed="rId3"/>
          <a:stretch>
            <a:fillRect/>
          </a:stretch>
        </p:blipFill>
        <p:spPr>
          <a:xfrm>
            <a:off x="0" y="953335"/>
            <a:ext cx="647700" cy="177800"/>
          </a:xfrm>
          <a:prstGeom prst="rect">
            <a:avLst/>
          </a:prstGeom>
        </p:spPr>
      </p:pic>
    </p:spTree>
    <p:extLst>
      <p:ext uri="{BB962C8B-B14F-4D97-AF65-F5344CB8AC3E}">
        <p14:creationId xmlns:p14="http://schemas.microsoft.com/office/powerpoint/2010/main" val="2115112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CF58F-E6F6-B9F8-F2AC-D85C93A1B493}"/>
            </a:ext>
          </a:extLst>
        </p:cNvPr>
        <p:cNvGrpSpPr/>
        <p:nvPr/>
      </p:nvGrpSpPr>
      <p:grpSpPr>
        <a:xfrm>
          <a:off x="0" y="0"/>
          <a:ext cx="0" cy="0"/>
          <a:chOff x="0" y="0"/>
          <a:chExt cx="0" cy="0"/>
        </a:xfrm>
      </p:grpSpPr>
      <p:pic>
        <p:nvPicPr>
          <p:cNvPr id="9" name="Obrázok 8">
            <a:extLst>
              <a:ext uri="{FF2B5EF4-FFF2-40B4-BE49-F238E27FC236}">
                <a16:creationId xmlns:a16="http://schemas.microsoft.com/office/drawing/2014/main" id="{CDEEBB31-0729-9BAF-C0FC-B6214D6C8BF9}"/>
              </a:ext>
            </a:extLst>
          </p:cNvPr>
          <p:cNvPicPr>
            <a:picLocks noChangeAspect="1"/>
          </p:cNvPicPr>
          <p:nvPr/>
        </p:nvPicPr>
        <p:blipFill>
          <a:blip r:embed="rId3"/>
          <a:stretch>
            <a:fillRect/>
          </a:stretch>
        </p:blipFill>
        <p:spPr>
          <a:xfrm>
            <a:off x="-1" y="0"/>
            <a:ext cx="8354861" cy="6857999"/>
          </a:xfrm>
          <a:prstGeom prst="rect">
            <a:avLst/>
          </a:prstGeom>
          <a:ln w="12700">
            <a:noFill/>
          </a:ln>
        </p:spPr>
      </p:pic>
      <p:sp>
        <p:nvSpPr>
          <p:cNvPr id="14" name="BlokTextu 13">
            <a:extLst>
              <a:ext uri="{FF2B5EF4-FFF2-40B4-BE49-F238E27FC236}">
                <a16:creationId xmlns:a16="http://schemas.microsoft.com/office/drawing/2014/main" id="{240EA221-3778-2AF6-A804-70B2FEB8146F}"/>
              </a:ext>
            </a:extLst>
          </p:cNvPr>
          <p:cNvSpPr txBox="1"/>
          <p:nvPr/>
        </p:nvSpPr>
        <p:spPr>
          <a:xfrm>
            <a:off x="849526" y="5576174"/>
            <a:ext cx="7151473" cy="1077218"/>
          </a:xfrm>
          <a:prstGeom prst="rect">
            <a:avLst/>
          </a:prstGeom>
          <a:noFill/>
        </p:spPr>
        <p:txBody>
          <a:bodyPr wrap="square">
            <a:spAutoFit/>
          </a:bodyPr>
          <a:lstStyle/>
          <a:p>
            <a:r>
              <a:rPr lang="de-AT" sz="1600" b="1" noProof="0" dirty="0">
                <a:solidFill>
                  <a:schemeClr val="bg1"/>
                </a:solidFill>
                <a:effectLst/>
                <a:latin typeface="Inter" panose="02000503000000020004" pitchFamily="2" charset="0"/>
              </a:rPr>
              <a:t>Steuerungssoftware</a:t>
            </a:r>
          </a:p>
          <a:p>
            <a:r>
              <a:rPr lang="de-AT" sz="1600" noProof="0" dirty="0">
                <a:solidFill>
                  <a:schemeClr val="bg1"/>
                </a:solidFill>
                <a:effectLst/>
                <a:latin typeface="Inter" panose="02000503000000020004" pitchFamily="2" charset="0"/>
              </a:rPr>
              <a:t>Überwachung aktueller Daten</a:t>
            </a:r>
            <a:r>
              <a:rPr lang="de-AT" sz="1600" noProof="0" dirty="0">
                <a:solidFill>
                  <a:schemeClr val="bg1"/>
                </a:solidFill>
                <a:latin typeface="Inter" panose="02000503000000020004" pitchFamily="2" charset="0"/>
              </a:rPr>
              <a:t>, </a:t>
            </a:r>
            <a:r>
              <a:rPr lang="de-AT" sz="1600" noProof="0" dirty="0">
                <a:solidFill>
                  <a:schemeClr val="bg1"/>
                </a:solidFill>
                <a:effectLst/>
                <a:latin typeface="Inter" panose="02000503000000020004" pitchFamily="2" charset="0"/>
              </a:rPr>
              <a:t>Anzeige des Status mittels Lichtsignalen</a:t>
            </a:r>
            <a:r>
              <a:rPr lang="de-AT" sz="1600" noProof="0" dirty="0">
                <a:solidFill>
                  <a:schemeClr val="bg1"/>
                </a:solidFill>
                <a:latin typeface="Inter" panose="02000503000000020004" pitchFamily="2" charset="0"/>
              </a:rPr>
              <a:t>, </a:t>
            </a:r>
            <a:r>
              <a:rPr lang="de-AT" sz="1600" noProof="0" dirty="0">
                <a:solidFill>
                  <a:schemeClr val="bg1"/>
                </a:solidFill>
                <a:effectLst/>
                <a:latin typeface="Inter" panose="02000503000000020004" pitchFamily="2" charset="0"/>
              </a:rPr>
              <a:t>Einstellung des Volumens des umgepumpten Mediums, Fernbedienung mit Zwei-Hand-Steuerung und Absturzsicherung</a:t>
            </a:r>
          </a:p>
        </p:txBody>
      </p:sp>
      <p:sp>
        <p:nvSpPr>
          <p:cNvPr id="6" name="BlokTextu 5">
            <a:extLst>
              <a:ext uri="{FF2B5EF4-FFF2-40B4-BE49-F238E27FC236}">
                <a16:creationId xmlns:a16="http://schemas.microsoft.com/office/drawing/2014/main" id="{C358EB09-F6F0-EA14-E079-D884E61DBC90}"/>
              </a:ext>
            </a:extLst>
          </p:cNvPr>
          <p:cNvSpPr txBox="1"/>
          <p:nvPr/>
        </p:nvSpPr>
        <p:spPr>
          <a:xfrm>
            <a:off x="849527" y="862640"/>
            <a:ext cx="7151472" cy="923330"/>
          </a:xfrm>
          <a:prstGeom prst="rect">
            <a:avLst/>
          </a:prstGeom>
          <a:noFill/>
        </p:spPr>
        <p:txBody>
          <a:bodyPr wrap="square">
            <a:spAutoFit/>
          </a:bodyPr>
          <a:lstStyle/>
          <a:p>
            <a:r>
              <a:rPr lang="de-AT" b="1" noProof="0" dirty="0">
                <a:solidFill>
                  <a:schemeClr val="bg1"/>
                </a:solidFill>
                <a:effectLst/>
                <a:latin typeface="Poppins" pitchFamily="2" charset="0"/>
              </a:rPr>
              <a:t>Unser Arbeitsplatz ist mit modernster Technologie ausgestattet, um hohe Qualität und Effizienz bei Reparaturen zu gewährleisten.</a:t>
            </a:r>
            <a:endParaRPr lang="de-AT" noProof="0" dirty="0">
              <a:solidFill>
                <a:schemeClr val="bg1"/>
              </a:solidFill>
              <a:effectLst/>
              <a:latin typeface="Poppins SemiBold" pitchFamily="2" charset="0"/>
            </a:endParaRPr>
          </a:p>
        </p:txBody>
      </p:sp>
      <p:sp>
        <p:nvSpPr>
          <p:cNvPr id="8" name="BlokTextu 7">
            <a:extLst>
              <a:ext uri="{FF2B5EF4-FFF2-40B4-BE49-F238E27FC236}">
                <a16:creationId xmlns:a16="http://schemas.microsoft.com/office/drawing/2014/main" id="{87CEAC19-472C-DCB5-4489-5C7CBA9D6434}"/>
              </a:ext>
            </a:extLst>
          </p:cNvPr>
          <p:cNvSpPr txBox="1"/>
          <p:nvPr/>
        </p:nvSpPr>
        <p:spPr>
          <a:xfrm>
            <a:off x="849527" y="1911357"/>
            <a:ext cx="7151472" cy="3539430"/>
          </a:xfrm>
          <a:prstGeom prst="rect">
            <a:avLst/>
          </a:prstGeom>
          <a:noFill/>
        </p:spPr>
        <p:txBody>
          <a:bodyPr wrap="square">
            <a:spAutoFit/>
          </a:bodyPr>
          <a:lstStyle/>
          <a:p>
            <a:r>
              <a:rPr lang="de-AT" sz="1600" b="1" noProof="0" dirty="0">
                <a:solidFill>
                  <a:schemeClr val="bg1"/>
                </a:solidFill>
                <a:effectLst/>
                <a:latin typeface="Inter" panose="02000503000000020004" pitchFamily="2" charset="0"/>
              </a:rPr>
              <a:t>Umfüllanlage mit einer Leistung von 110 m³/h und einem mehrstufigen Schutzsystem</a:t>
            </a:r>
          </a:p>
          <a:p>
            <a:r>
              <a:rPr lang="de-AT" sz="1600" noProof="0" dirty="0">
                <a:solidFill>
                  <a:schemeClr val="bg1"/>
                </a:solidFill>
                <a:effectLst/>
                <a:latin typeface="Inter" panose="02000503000000020004" pitchFamily="2" charset="0"/>
              </a:rPr>
              <a:t>Der aktuelle Volumenstand des Prüfmediums beträgt 95 m³, mit einer geplanten Erweiterung auf 200 m³, um die Reparaturkapazität zu erhöhen.</a:t>
            </a:r>
            <a:br>
              <a:rPr lang="de-AT" sz="1600" noProof="0" dirty="0">
                <a:solidFill>
                  <a:schemeClr val="bg1"/>
                </a:solidFill>
                <a:latin typeface="Inter" panose="02000503000000020004" pitchFamily="2" charset="0"/>
              </a:rPr>
            </a:br>
            <a:br>
              <a:rPr lang="de-AT" sz="1600" noProof="0" dirty="0">
                <a:solidFill>
                  <a:schemeClr val="bg1"/>
                </a:solidFill>
                <a:latin typeface="Inter" panose="02000503000000020004" pitchFamily="2" charset="0"/>
              </a:rPr>
            </a:br>
            <a:r>
              <a:rPr lang="de-AT" sz="1600" b="1" noProof="0" dirty="0">
                <a:solidFill>
                  <a:schemeClr val="bg1"/>
                </a:solidFill>
                <a:effectLst/>
                <a:latin typeface="Inter" panose="02000503000000020004" pitchFamily="2" charset="0"/>
              </a:rPr>
              <a:t>Prüfstation für Vakuum- und Drucktests</a:t>
            </a:r>
          </a:p>
          <a:p>
            <a:r>
              <a:rPr lang="de-AT" sz="1600" noProof="0" dirty="0">
                <a:solidFill>
                  <a:schemeClr val="bg1"/>
                </a:solidFill>
                <a:effectLst/>
                <a:latin typeface="Inter" panose="02000503000000020004" pitchFamily="2" charset="0"/>
              </a:rPr>
              <a:t>Ausgestattet mit einem Steuerungspanel zur Erfassung von Unterdruck- und Überdruckwerten vor und nach der Reparatur von Armaturen und Ventilen. Das System ermöglicht eine automatische Auswertung und erstellt Protokolle in elektronischer Form.</a:t>
            </a:r>
          </a:p>
          <a:p>
            <a:endParaRPr lang="de-AT" sz="1600" noProof="0" dirty="0">
              <a:solidFill>
                <a:schemeClr val="bg1"/>
              </a:solidFill>
              <a:effectLst/>
              <a:latin typeface="Inter" panose="02000503000000020004" pitchFamily="2" charset="0"/>
            </a:endParaRPr>
          </a:p>
          <a:p>
            <a:r>
              <a:rPr lang="de-AT" sz="1600" b="1" noProof="0" dirty="0">
                <a:solidFill>
                  <a:schemeClr val="bg1"/>
                </a:solidFill>
                <a:effectLst/>
                <a:latin typeface="Inter" panose="02000503000000020004" pitchFamily="2" charset="0"/>
              </a:rPr>
              <a:t>Druckluftquelle mit einem maximalen Druck von 7 bar zur Durchführung von Dichtheitsprüfungen.</a:t>
            </a:r>
          </a:p>
        </p:txBody>
      </p:sp>
      <p:pic>
        <p:nvPicPr>
          <p:cNvPr id="13" name="Obrázok 12">
            <a:extLst>
              <a:ext uri="{FF2B5EF4-FFF2-40B4-BE49-F238E27FC236}">
                <a16:creationId xmlns:a16="http://schemas.microsoft.com/office/drawing/2014/main" id="{14CF05B6-7DD0-B0A7-8BB0-44D2920D64F4}"/>
              </a:ext>
            </a:extLst>
          </p:cNvPr>
          <p:cNvPicPr>
            <a:picLocks noChangeAspect="1"/>
          </p:cNvPicPr>
          <p:nvPr/>
        </p:nvPicPr>
        <p:blipFill>
          <a:blip r:embed="rId4"/>
          <a:stretch>
            <a:fillRect/>
          </a:stretch>
        </p:blipFill>
        <p:spPr>
          <a:xfrm>
            <a:off x="0" y="953335"/>
            <a:ext cx="647700" cy="177800"/>
          </a:xfrm>
          <a:prstGeom prst="rect">
            <a:avLst/>
          </a:prstGeom>
        </p:spPr>
      </p:pic>
      <p:pic>
        <p:nvPicPr>
          <p:cNvPr id="2" name="Obrázok 1">
            <a:extLst>
              <a:ext uri="{FF2B5EF4-FFF2-40B4-BE49-F238E27FC236}">
                <a16:creationId xmlns:a16="http://schemas.microsoft.com/office/drawing/2014/main" id="{9FF493C3-CD38-3276-EE7B-0C4B87BD6A33}"/>
              </a:ext>
            </a:extLst>
          </p:cNvPr>
          <p:cNvPicPr>
            <a:picLocks noChangeAspect="1"/>
          </p:cNvPicPr>
          <p:nvPr/>
        </p:nvPicPr>
        <p:blipFill>
          <a:blip r:embed="rId5"/>
          <a:srcRect l="48196"/>
          <a:stretch/>
        </p:blipFill>
        <p:spPr>
          <a:xfrm>
            <a:off x="8354860" y="-1"/>
            <a:ext cx="3837140" cy="6858000"/>
          </a:xfrm>
          <a:prstGeom prst="rect">
            <a:avLst/>
          </a:prstGeom>
        </p:spPr>
      </p:pic>
    </p:spTree>
    <p:extLst>
      <p:ext uri="{BB962C8B-B14F-4D97-AF65-F5344CB8AC3E}">
        <p14:creationId xmlns:p14="http://schemas.microsoft.com/office/powerpoint/2010/main" val="3654315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875C0-6066-9878-5B6B-B60E7B3C5E11}"/>
            </a:ext>
          </a:extLst>
        </p:cNvPr>
        <p:cNvGrpSpPr/>
        <p:nvPr/>
      </p:nvGrpSpPr>
      <p:grpSpPr>
        <a:xfrm>
          <a:off x="0" y="0"/>
          <a:ext cx="0" cy="0"/>
          <a:chOff x="0" y="0"/>
          <a:chExt cx="0" cy="0"/>
        </a:xfrm>
      </p:grpSpPr>
      <p:pic>
        <p:nvPicPr>
          <p:cNvPr id="3" name="Obrázok 2">
            <a:extLst>
              <a:ext uri="{FF2B5EF4-FFF2-40B4-BE49-F238E27FC236}">
                <a16:creationId xmlns:a16="http://schemas.microsoft.com/office/drawing/2014/main" id="{765BDA3D-2448-DF61-F14C-D7F7688B5DB0}"/>
              </a:ext>
            </a:extLst>
          </p:cNvPr>
          <p:cNvPicPr>
            <a:picLocks noChangeAspect="1"/>
          </p:cNvPicPr>
          <p:nvPr/>
        </p:nvPicPr>
        <p:blipFill>
          <a:blip r:embed="rId2"/>
          <a:stretch>
            <a:fillRect/>
          </a:stretch>
        </p:blipFill>
        <p:spPr>
          <a:xfrm>
            <a:off x="0" y="4884"/>
            <a:ext cx="7311806" cy="6853116"/>
          </a:xfrm>
          <a:prstGeom prst="rect">
            <a:avLst/>
          </a:prstGeom>
        </p:spPr>
      </p:pic>
      <p:sp>
        <p:nvSpPr>
          <p:cNvPr id="6" name="BlokTextu 5">
            <a:extLst>
              <a:ext uri="{FF2B5EF4-FFF2-40B4-BE49-F238E27FC236}">
                <a16:creationId xmlns:a16="http://schemas.microsoft.com/office/drawing/2014/main" id="{C893BE6F-64DD-7ED4-B10D-271F98BDBC1B}"/>
              </a:ext>
            </a:extLst>
          </p:cNvPr>
          <p:cNvSpPr txBox="1"/>
          <p:nvPr/>
        </p:nvSpPr>
        <p:spPr>
          <a:xfrm>
            <a:off x="849527" y="862093"/>
            <a:ext cx="5480935" cy="923330"/>
          </a:xfrm>
          <a:prstGeom prst="rect">
            <a:avLst/>
          </a:prstGeom>
          <a:noFill/>
        </p:spPr>
        <p:txBody>
          <a:bodyPr wrap="square">
            <a:spAutoFit/>
          </a:bodyPr>
          <a:lstStyle/>
          <a:p>
            <a:r>
              <a:rPr lang="de-AT" b="1" noProof="0" dirty="0">
                <a:effectLst/>
                <a:latin typeface="Poppins" pitchFamily="2" charset="0"/>
              </a:rPr>
              <a:t>Wartung und Reparaturen führen wir auf Grundlage gültiger Berechtigungen und Zertifikate durch</a:t>
            </a:r>
            <a:endParaRPr lang="de-AT" noProof="0" dirty="0">
              <a:effectLst/>
              <a:latin typeface="Poppins SemiBold" pitchFamily="2" charset="0"/>
            </a:endParaRPr>
          </a:p>
        </p:txBody>
      </p:sp>
      <p:sp>
        <p:nvSpPr>
          <p:cNvPr id="8" name="BlokTextu 7">
            <a:extLst>
              <a:ext uri="{FF2B5EF4-FFF2-40B4-BE49-F238E27FC236}">
                <a16:creationId xmlns:a16="http://schemas.microsoft.com/office/drawing/2014/main" id="{E490F77D-55D3-5C71-A080-A29F70143B88}"/>
              </a:ext>
            </a:extLst>
          </p:cNvPr>
          <p:cNvSpPr txBox="1"/>
          <p:nvPr/>
        </p:nvSpPr>
        <p:spPr>
          <a:xfrm>
            <a:off x="849527" y="1955104"/>
            <a:ext cx="5480935" cy="4278094"/>
          </a:xfrm>
          <a:prstGeom prst="rect">
            <a:avLst/>
          </a:prstGeom>
          <a:noFill/>
        </p:spPr>
        <p:txBody>
          <a:bodyPr wrap="square">
            <a:spAutoFit/>
          </a:bodyPr>
          <a:lstStyle/>
          <a:p>
            <a:r>
              <a:rPr lang="de-AT" sz="1600" noProof="0" dirty="0">
                <a:effectLst/>
                <a:latin typeface="Inter" panose="02000503000000020004" pitchFamily="2" charset="0"/>
              </a:rPr>
              <a:t>Konformitätsbescheinigung für die ECM-F4-Wartungsfunktion – umfasst auch spezialisierte Wagen für den Transport gefährlicher Güter.</a:t>
            </a:r>
          </a:p>
          <a:p>
            <a:endParaRPr lang="de-AT" sz="1600" noProof="0" dirty="0">
              <a:effectLst/>
              <a:latin typeface="Inter" panose="02000503000000020004" pitchFamily="2" charset="0"/>
            </a:endParaRPr>
          </a:p>
          <a:p>
            <a:r>
              <a:rPr lang="de-AT" sz="1600" noProof="0" dirty="0">
                <a:effectLst/>
                <a:latin typeface="Inter" panose="02000503000000020004" pitchFamily="2" charset="0"/>
              </a:rPr>
              <a:t>Genehmigung der Verkehrsbehörde der Slowakischen Republik für Montage, Reparaturen, Wartung, Rekonstruktionen, Inspektionen und Prüfungen von bestimmten technischen Druckanlagen.</a:t>
            </a:r>
          </a:p>
          <a:p>
            <a:endParaRPr lang="de-AT" sz="1600" noProof="0" dirty="0">
              <a:effectLst/>
              <a:latin typeface="Inter" panose="02000503000000020004" pitchFamily="2" charset="0"/>
            </a:endParaRPr>
          </a:p>
          <a:p>
            <a:r>
              <a:rPr lang="de-AT" sz="1600" noProof="0" dirty="0">
                <a:effectLst/>
                <a:latin typeface="Inter" panose="02000503000000020004" pitchFamily="2" charset="0"/>
              </a:rPr>
              <a:t>Konformitätsbescheinigung gemäß EN 14025:2018 + AC:2020 und RID:2023, Kap. 6.8.2.1.23 für das Schweißen von Druckbehältern (nur Baustahl) im Umfang von WPQR.</a:t>
            </a:r>
          </a:p>
          <a:p>
            <a:endParaRPr lang="de-AT" sz="1600" noProof="0" dirty="0">
              <a:effectLst/>
              <a:latin typeface="Inter" panose="02000503000000020004" pitchFamily="2" charset="0"/>
            </a:endParaRPr>
          </a:p>
          <a:p>
            <a:r>
              <a:rPr lang="de-AT" sz="1600" noProof="0" dirty="0">
                <a:effectLst/>
                <a:latin typeface="Inter" panose="02000503000000020004" pitchFamily="2" charset="0"/>
              </a:rPr>
              <a:t>Zertifikat der VPI-Gesellschaft für die Wartung von Kesselwagen für den Transport von Mineralölen und deren Derivaten.</a:t>
            </a:r>
          </a:p>
        </p:txBody>
      </p:sp>
      <p:pic>
        <p:nvPicPr>
          <p:cNvPr id="4" name="Obrázok 3">
            <a:extLst>
              <a:ext uri="{FF2B5EF4-FFF2-40B4-BE49-F238E27FC236}">
                <a16:creationId xmlns:a16="http://schemas.microsoft.com/office/drawing/2014/main" id="{4F3720E8-47D6-B946-FD2C-B727A2365CDB}"/>
              </a:ext>
            </a:extLst>
          </p:cNvPr>
          <p:cNvPicPr>
            <a:picLocks noChangeAspect="1"/>
          </p:cNvPicPr>
          <p:nvPr/>
        </p:nvPicPr>
        <p:blipFill>
          <a:blip r:embed="rId3"/>
          <a:stretch>
            <a:fillRect/>
          </a:stretch>
        </p:blipFill>
        <p:spPr>
          <a:xfrm>
            <a:off x="0" y="953335"/>
            <a:ext cx="647700" cy="177800"/>
          </a:xfrm>
          <a:prstGeom prst="rect">
            <a:avLst/>
          </a:prstGeom>
        </p:spPr>
      </p:pic>
      <p:pic>
        <p:nvPicPr>
          <p:cNvPr id="5" name="Obrázok 4">
            <a:extLst>
              <a:ext uri="{FF2B5EF4-FFF2-40B4-BE49-F238E27FC236}">
                <a16:creationId xmlns:a16="http://schemas.microsoft.com/office/drawing/2014/main" id="{76CD06AF-599A-1C4C-C351-D97991FD0F82}"/>
              </a:ext>
            </a:extLst>
          </p:cNvPr>
          <p:cNvPicPr>
            <a:picLocks noChangeAspect="1"/>
          </p:cNvPicPr>
          <p:nvPr/>
        </p:nvPicPr>
        <p:blipFill>
          <a:blip r:embed="rId4"/>
          <a:stretch>
            <a:fillRect/>
          </a:stretch>
        </p:blipFill>
        <p:spPr>
          <a:xfrm>
            <a:off x="7311805" y="0"/>
            <a:ext cx="4880195" cy="6858000"/>
          </a:xfrm>
          <a:prstGeom prst="rect">
            <a:avLst/>
          </a:prstGeom>
        </p:spPr>
      </p:pic>
    </p:spTree>
    <p:extLst>
      <p:ext uri="{BB962C8B-B14F-4D97-AF65-F5344CB8AC3E}">
        <p14:creationId xmlns:p14="http://schemas.microsoft.com/office/powerpoint/2010/main" val="3698054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a:extLst>
              <a:ext uri="{FF2B5EF4-FFF2-40B4-BE49-F238E27FC236}">
                <a16:creationId xmlns:a16="http://schemas.microsoft.com/office/drawing/2014/main" id="{E7573F5F-21B4-7504-5EA3-509C954E423F}"/>
              </a:ext>
            </a:extLst>
          </p:cNvPr>
          <p:cNvSpPr txBox="1"/>
          <p:nvPr/>
        </p:nvSpPr>
        <p:spPr>
          <a:xfrm>
            <a:off x="849527" y="823907"/>
            <a:ext cx="1754006" cy="446276"/>
          </a:xfrm>
          <a:prstGeom prst="rect">
            <a:avLst/>
          </a:prstGeom>
          <a:noFill/>
        </p:spPr>
        <p:txBody>
          <a:bodyPr wrap="none" rtlCol="0">
            <a:spAutoFit/>
          </a:bodyPr>
          <a:lstStyle/>
          <a:p>
            <a:r>
              <a:rPr lang="de-AT" sz="2300" b="1" noProof="0" dirty="0">
                <a:solidFill>
                  <a:srgbClr val="412300"/>
                </a:solidFill>
                <a:latin typeface="Poppins SemiBold" pitchFamily="2" charset="0"/>
                <a:cs typeface="Poppins SemiBold" pitchFamily="2" charset="0"/>
              </a:rPr>
              <a:t>Zertifikate</a:t>
            </a:r>
          </a:p>
        </p:txBody>
      </p:sp>
      <p:pic>
        <p:nvPicPr>
          <p:cNvPr id="5" name="Obrázok 4">
            <a:extLst>
              <a:ext uri="{FF2B5EF4-FFF2-40B4-BE49-F238E27FC236}">
                <a16:creationId xmlns:a16="http://schemas.microsoft.com/office/drawing/2014/main" id="{6D9150FE-76C1-606B-DB7E-AD630D8C89D5}"/>
              </a:ext>
            </a:extLst>
          </p:cNvPr>
          <p:cNvPicPr>
            <a:picLocks noChangeAspect="1"/>
          </p:cNvPicPr>
          <p:nvPr/>
        </p:nvPicPr>
        <p:blipFill>
          <a:blip r:embed="rId3"/>
          <a:stretch>
            <a:fillRect/>
          </a:stretch>
        </p:blipFill>
        <p:spPr>
          <a:xfrm>
            <a:off x="933140" y="1402342"/>
            <a:ext cx="3365500" cy="481400"/>
          </a:xfrm>
          <a:prstGeom prst="rect">
            <a:avLst/>
          </a:prstGeom>
        </p:spPr>
      </p:pic>
      <p:sp>
        <p:nvSpPr>
          <p:cNvPr id="3" name="BlokTextu 2">
            <a:extLst>
              <a:ext uri="{FF2B5EF4-FFF2-40B4-BE49-F238E27FC236}">
                <a16:creationId xmlns:a16="http://schemas.microsoft.com/office/drawing/2014/main" id="{12982A1B-4FBA-48C4-0118-97FA888CB28A}"/>
              </a:ext>
            </a:extLst>
          </p:cNvPr>
          <p:cNvSpPr txBox="1"/>
          <p:nvPr/>
        </p:nvSpPr>
        <p:spPr>
          <a:xfrm>
            <a:off x="1002303" y="1518186"/>
            <a:ext cx="1218603" cy="276999"/>
          </a:xfrm>
          <a:prstGeom prst="rect">
            <a:avLst/>
          </a:prstGeom>
          <a:noFill/>
        </p:spPr>
        <p:txBody>
          <a:bodyPr wrap="none" rtlCol="0">
            <a:spAutoFit/>
          </a:bodyPr>
          <a:lstStyle/>
          <a:p>
            <a:r>
              <a:rPr lang="de-AT" sz="1200" b="1" noProof="0" dirty="0">
                <a:solidFill>
                  <a:srgbClr val="412400"/>
                </a:solidFill>
                <a:effectLst/>
                <a:latin typeface="Poppins SemiBold" pitchFamily="2" charset="0"/>
                <a:cs typeface="Poppins SemiBold" pitchFamily="2" charset="0"/>
              </a:rPr>
              <a:t>ISO 9001:2016</a:t>
            </a:r>
          </a:p>
        </p:txBody>
      </p:sp>
      <p:pic>
        <p:nvPicPr>
          <p:cNvPr id="6" name="Obrázok 5">
            <a:extLst>
              <a:ext uri="{FF2B5EF4-FFF2-40B4-BE49-F238E27FC236}">
                <a16:creationId xmlns:a16="http://schemas.microsoft.com/office/drawing/2014/main" id="{7777C623-7A39-9DEA-B46F-0185623B32F0}"/>
              </a:ext>
            </a:extLst>
          </p:cNvPr>
          <p:cNvPicPr>
            <a:picLocks noChangeAspect="1"/>
          </p:cNvPicPr>
          <p:nvPr/>
        </p:nvPicPr>
        <p:blipFill>
          <a:blip r:embed="rId3"/>
          <a:stretch>
            <a:fillRect/>
          </a:stretch>
        </p:blipFill>
        <p:spPr>
          <a:xfrm>
            <a:off x="933140" y="1962515"/>
            <a:ext cx="3365500" cy="481400"/>
          </a:xfrm>
          <a:prstGeom prst="rect">
            <a:avLst/>
          </a:prstGeom>
        </p:spPr>
      </p:pic>
      <p:sp>
        <p:nvSpPr>
          <p:cNvPr id="13" name="BlokTextu 12">
            <a:extLst>
              <a:ext uri="{FF2B5EF4-FFF2-40B4-BE49-F238E27FC236}">
                <a16:creationId xmlns:a16="http://schemas.microsoft.com/office/drawing/2014/main" id="{42ADE6AA-2C2D-4D03-80E3-F46272CC3508}"/>
              </a:ext>
            </a:extLst>
          </p:cNvPr>
          <p:cNvSpPr txBox="1"/>
          <p:nvPr/>
        </p:nvSpPr>
        <p:spPr>
          <a:xfrm>
            <a:off x="1002303" y="2078359"/>
            <a:ext cx="1313180" cy="276999"/>
          </a:xfrm>
          <a:prstGeom prst="rect">
            <a:avLst/>
          </a:prstGeom>
          <a:noFill/>
        </p:spPr>
        <p:txBody>
          <a:bodyPr wrap="none" rtlCol="0">
            <a:spAutoFit/>
          </a:bodyPr>
          <a:lstStyle/>
          <a:p>
            <a:r>
              <a:rPr lang="de-AT" sz="1200" b="1" noProof="0" dirty="0">
                <a:solidFill>
                  <a:srgbClr val="412400"/>
                </a:solidFill>
                <a:effectLst/>
                <a:latin typeface="Poppins SemiBold" pitchFamily="2" charset="0"/>
                <a:cs typeface="Poppins SemiBold" pitchFamily="2" charset="0"/>
              </a:rPr>
              <a:t>ISO 45001:2019</a:t>
            </a:r>
          </a:p>
        </p:txBody>
      </p:sp>
      <p:pic>
        <p:nvPicPr>
          <p:cNvPr id="32" name="Obrázok 31">
            <a:extLst>
              <a:ext uri="{FF2B5EF4-FFF2-40B4-BE49-F238E27FC236}">
                <a16:creationId xmlns:a16="http://schemas.microsoft.com/office/drawing/2014/main" id="{9CC9C3AD-B118-D3C9-AED1-21E831B711A5}"/>
              </a:ext>
            </a:extLst>
          </p:cNvPr>
          <p:cNvPicPr>
            <a:picLocks noChangeAspect="1"/>
          </p:cNvPicPr>
          <p:nvPr/>
        </p:nvPicPr>
        <p:blipFill>
          <a:blip r:embed="rId3"/>
          <a:stretch>
            <a:fillRect/>
          </a:stretch>
        </p:blipFill>
        <p:spPr>
          <a:xfrm>
            <a:off x="933140" y="2522688"/>
            <a:ext cx="3365500" cy="481400"/>
          </a:xfrm>
          <a:prstGeom prst="rect">
            <a:avLst/>
          </a:prstGeom>
        </p:spPr>
      </p:pic>
      <p:sp>
        <p:nvSpPr>
          <p:cNvPr id="33" name="BlokTextu 32">
            <a:extLst>
              <a:ext uri="{FF2B5EF4-FFF2-40B4-BE49-F238E27FC236}">
                <a16:creationId xmlns:a16="http://schemas.microsoft.com/office/drawing/2014/main" id="{4B6B3824-56E9-18C2-76AF-8F6A43B1857F}"/>
              </a:ext>
            </a:extLst>
          </p:cNvPr>
          <p:cNvSpPr txBox="1"/>
          <p:nvPr/>
        </p:nvSpPr>
        <p:spPr>
          <a:xfrm>
            <a:off x="1002303" y="2638532"/>
            <a:ext cx="2353529" cy="276999"/>
          </a:xfrm>
          <a:prstGeom prst="rect">
            <a:avLst/>
          </a:prstGeom>
          <a:noFill/>
        </p:spPr>
        <p:txBody>
          <a:bodyPr wrap="none" rtlCol="0">
            <a:spAutoFit/>
          </a:bodyPr>
          <a:lstStyle/>
          <a:p>
            <a:r>
              <a:rPr lang="de-AT" sz="1200" b="1" noProof="0" dirty="0">
                <a:solidFill>
                  <a:srgbClr val="412400"/>
                </a:solidFill>
                <a:effectLst/>
                <a:latin typeface="Poppins SemiBold" pitchFamily="2" charset="0"/>
                <a:cs typeface="Poppins SemiBold" pitchFamily="2" charset="0"/>
              </a:rPr>
              <a:t>DIN EN 15085-2 CL1 - </a:t>
            </a:r>
            <a:r>
              <a:rPr lang="de-AT" sz="1200" b="1" noProof="0" dirty="0" err="1">
                <a:solidFill>
                  <a:srgbClr val="412400"/>
                </a:solidFill>
                <a:effectLst/>
                <a:latin typeface="Poppins SemiBold" pitchFamily="2" charset="0"/>
                <a:cs typeface="Poppins SemiBold" pitchFamily="2" charset="0"/>
              </a:rPr>
              <a:t>Šurany</a:t>
            </a:r>
            <a:endParaRPr lang="de-AT" sz="1200" b="1" noProof="0" dirty="0">
              <a:solidFill>
                <a:srgbClr val="412400"/>
              </a:solidFill>
              <a:effectLst/>
              <a:latin typeface="Poppins SemiBold" pitchFamily="2" charset="0"/>
              <a:cs typeface="Poppins SemiBold" pitchFamily="2" charset="0"/>
            </a:endParaRPr>
          </a:p>
        </p:txBody>
      </p:sp>
      <p:pic>
        <p:nvPicPr>
          <p:cNvPr id="34" name="Obrázok 33">
            <a:extLst>
              <a:ext uri="{FF2B5EF4-FFF2-40B4-BE49-F238E27FC236}">
                <a16:creationId xmlns:a16="http://schemas.microsoft.com/office/drawing/2014/main" id="{FB6F7718-15D4-FB52-A184-BA60C57470D2}"/>
              </a:ext>
            </a:extLst>
          </p:cNvPr>
          <p:cNvPicPr>
            <a:picLocks noChangeAspect="1"/>
          </p:cNvPicPr>
          <p:nvPr/>
        </p:nvPicPr>
        <p:blipFill>
          <a:blip r:embed="rId3"/>
          <a:stretch>
            <a:fillRect/>
          </a:stretch>
        </p:blipFill>
        <p:spPr>
          <a:xfrm>
            <a:off x="933140" y="3082861"/>
            <a:ext cx="3365500" cy="665956"/>
          </a:xfrm>
          <a:prstGeom prst="rect">
            <a:avLst/>
          </a:prstGeom>
        </p:spPr>
      </p:pic>
      <p:sp>
        <p:nvSpPr>
          <p:cNvPr id="35" name="BlokTextu 34">
            <a:extLst>
              <a:ext uri="{FF2B5EF4-FFF2-40B4-BE49-F238E27FC236}">
                <a16:creationId xmlns:a16="http://schemas.microsoft.com/office/drawing/2014/main" id="{D4B73A84-94DB-D3CB-72A9-D2F43C1C8C25}"/>
              </a:ext>
            </a:extLst>
          </p:cNvPr>
          <p:cNvSpPr txBox="1"/>
          <p:nvPr/>
        </p:nvSpPr>
        <p:spPr>
          <a:xfrm>
            <a:off x="1002303" y="3198705"/>
            <a:ext cx="2980303" cy="461665"/>
          </a:xfrm>
          <a:prstGeom prst="rect">
            <a:avLst/>
          </a:prstGeom>
          <a:noFill/>
        </p:spPr>
        <p:txBody>
          <a:bodyPr wrap="none" rtlCol="0">
            <a:spAutoFit/>
          </a:bodyPr>
          <a:lstStyle/>
          <a:p>
            <a:r>
              <a:rPr lang="de-AT" sz="1200" b="1" noProof="0" dirty="0">
                <a:solidFill>
                  <a:srgbClr val="412400"/>
                </a:solidFill>
                <a:effectLst/>
                <a:latin typeface="Poppins SemiBold" pitchFamily="2" charset="0"/>
                <a:cs typeface="Poppins SemiBold" pitchFamily="2" charset="0"/>
              </a:rPr>
              <a:t>Zertifikat des für die Instandhaltung</a:t>
            </a:r>
            <a:br>
              <a:rPr lang="de-AT" sz="1200" b="1" noProof="0" dirty="0">
                <a:solidFill>
                  <a:srgbClr val="412400"/>
                </a:solidFill>
                <a:latin typeface="Poppins SemiBold" pitchFamily="2" charset="0"/>
                <a:cs typeface="Poppins SemiBold" pitchFamily="2" charset="0"/>
              </a:rPr>
            </a:br>
            <a:r>
              <a:rPr lang="de-AT" sz="1200" b="1" noProof="0" dirty="0">
                <a:solidFill>
                  <a:srgbClr val="412400"/>
                </a:solidFill>
                <a:effectLst/>
                <a:latin typeface="Poppins SemiBold" pitchFamily="2" charset="0"/>
                <a:cs typeface="Poppins SemiBold" pitchFamily="2" charset="0"/>
              </a:rPr>
              <a:t>verantwortlichen Unternehmens</a:t>
            </a:r>
          </a:p>
        </p:txBody>
      </p:sp>
      <p:pic>
        <p:nvPicPr>
          <p:cNvPr id="36" name="Obrázok 35">
            <a:extLst>
              <a:ext uri="{FF2B5EF4-FFF2-40B4-BE49-F238E27FC236}">
                <a16:creationId xmlns:a16="http://schemas.microsoft.com/office/drawing/2014/main" id="{773E4550-CBCC-C377-7EFB-F8CA39D338FA}"/>
              </a:ext>
            </a:extLst>
          </p:cNvPr>
          <p:cNvPicPr>
            <a:picLocks noChangeAspect="1"/>
          </p:cNvPicPr>
          <p:nvPr/>
        </p:nvPicPr>
        <p:blipFill>
          <a:blip r:embed="rId3"/>
          <a:stretch>
            <a:fillRect/>
          </a:stretch>
        </p:blipFill>
        <p:spPr>
          <a:xfrm>
            <a:off x="933140" y="3827589"/>
            <a:ext cx="3365500" cy="1701505"/>
          </a:xfrm>
          <a:prstGeom prst="rect">
            <a:avLst/>
          </a:prstGeom>
        </p:spPr>
      </p:pic>
      <p:sp>
        <p:nvSpPr>
          <p:cNvPr id="37" name="BlokTextu 36">
            <a:extLst>
              <a:ext uri="{FF2B5EF4-FFF2-40B4-BE49-F238E27FC236}">
                <a16:creationId xmlns:a16="http://schemas.microsoft.com/office/drawing/2014/main" id="{DF0C355E-B640-8F72-524C-834696484F57}"/>
              </a:ext>
            </a:extLst>
          </p:cNvPr>
          <p:cNvSpPr txBox="1"/>
          <p:nvPr/>
        </p:nvSpPr>
        <p:spPr>
          <a:xfrm>
            <a:off x="1002303" y="3943434"/>
            <a:ext cx="3084499" cy="276999"/>
          </a:xfrm>
          <a:prstGeom prst="rect">
            <a:avLst/>
          </a:prstGeom>
          <a:noFill/>
        </p:spPr>
        <p:txBody>
          <a:bodyPr wrap="none" rtlCol="0">
            <a:spAutoFit/>
          </a:bodyPr>
          <a:lstStyle/>
          <a:p>
            <a:pPr>
              <a:spcBef>
                <a:spcPts val="450"/>
              </a:spcBef>
              <a:spcAft>
                <a:spcPts val="900"/>
              </a:spcAft>
            </a:pPr>
            <a:r>
              <a:rPr lang="de-AT" sz="1200" b="1" noProof="0" dirty="0">
                <a:solidFill>
                  <a:srgbClr val="412400"/>
                </a:solidFill>
                <a:effectLst/>
                <a:latin typeface="Poppins SemiBold" pitchFamily="2" charset="0"/>
                <a:cs typeface="Poppins SemiBold" pitchFamily="2" charset="0"/>
              </a:rPr>
              <a:t>Zertifikat der Eignung des Lieferanten</a:t>
            </a:r>
          </a:p>
        </p:txBody>
      </p:sp>
      <p:sp>
        <p:nvSpPr>
          <p:cNvPr id="38" name="BlokTextu 37">
            <a:extLst>
              <a:ext uri="{FF2B5EF4-FFF2-40B4-BE49-F238E27FC236}">
                <a16:creationId xmlns:a16="http://schemas.microsoft.com/office/drawing/2014/main" id="{A6447FEF-C73B-4489-C251-DAD9A4424796}"/>
              </a:ext>
            </a:extLst>
          </p:cNvPr>
          <p:cNvSpPr txBox="1"/>
          <p:nvPr/>
        </p:nvSpPr>
        <p:spPr>
          <a:xfrm>
            <a:off x="1002304" y="4160568"/>
            <a:ext cx="3153662" cy="1446550"/>
          </a:xfrm>
          <a:prstGeom prst="rect">
            <a:avLst/>
          </a:prstGeom>
          <a:noFill/>
        </p:spPr>
        <p:txBody>
          <a:bodyPr wrap="square" rtlCol="0">
            <a:spAutoFit/>
          </a:bodyPr>
          <a:lstStyle/>
          <a:p>
            <a:r>
              <a:rPr lang="de-AT" sz="1100" noProof="0" dirty="0">
                <a:solidFill>
                  <a:srgbClr val="412400"/>
                </a:solidFill>
                <a:effectLst/>
                <a:latin typeface="Inter" panose="02000503000000020004" pitchFamily="2" charset="0"/>
              </a:rPr>
              <a:t>Reparaturen von </a:t>
            </a:r>
            <a:r>
              <a:rPr lang="de-AT" sz="1100" noProof="0" dirty="0" err="1">
                <a:solidFill>
                  <a:srgbClr val="412400"/>
                </a:solidFill>
                <a:effectLst/>
                <a:latin typeface="Inter" panose="02000503000000020004" pitchFamily="2" charset="0"/>
              </a:rPr>
              <a:t>Nbo</a:t>
            </a:r>
            <a:r>
              <a:rPr lang="de-AT" sz="1100" noProof="0" dirty="0">
                <a:solidFill>
                  <a:srgbClr val="412400"/>
                </a:solidFill>
                <a:effectLst/>
                <a:latin typeface="Inter" panose="02000503000000020004" pitchFamily="2" charset="0"/>
              </a:rPr>
              <a:t>, </a:t>
            </a:r>
            <a:r>
              <a:rPr lang="de-AT" sz="1100" noProof="0" dirty="0" err="1">
                <a:solidFill>
                  <a:srgbClr val="412400"/>
                </a:solidFill>
                <a:effectLst/>
                <a:latin typeface="Inter" panose="02000503000000020004" pitchFamily="2" charset="0"/>
              </a:rPr>
              <a:t>Nbt</a:t>
            </a:r>
            <a:r>
              <a:rPr lang="de-AT" sz="1100" noProof="0" dirty="0">
                <a:solidFill>
                  <a:srgbClr val="412400"/>
                </a:solidFill>
                <a:effectLst/>
                <a:latin typeface="Inter" panose="02000503000000020004" pitchFamily="2" charset="0"/>
              </a:rPr>
              <a:t>, Reparaturen von gewaltsamen Beschädigungen, Inspektionsreparaturen (Rev) und technische Kontrollen von Güterwagen der Reihen Eas-11., 52., 53., 54. gemäß den internen Richtlinien von ČD Cargo, </a:t>
            </a:r>
            <a:r>
              <a:rPr lang="de-AT" sz="1100" noProof="0" dirty="0" err="1">
                <a:solidFill>
                  <a:srgbClr val="412400"/>
                </a:solidFill>
                <a:effectLst/>
                <a:latin typeface="Inter" panose="02000503000000020004" pitchFamily="2" charset="0"/>
              </a:rPr>
              <a:t>a.s.</a:t>
            </a:r>
            <a:r>
              <a:rPr lang="de-AT" sz="1100" noProof="0" dirty="0">
                <a:solidFill>
                  <a:srgbClr val="412400"/>
                </a:solidFill>
                <a:effectLst/>
                <a:latin typeface="Inter" panose="02000503000000020004" pitchFamily="2" charset="0"/>
              </a:rPr>
              <a:t>, KVs 5-B-2010 und genehmigten technologischen Verfahren.</a:t>
            </a:r>
          </a:p>
        </p:txBody>
      </p:sp>
      <p:pic>
        <p:nvPicPr>
          <p:cNvPr id="39" name="Obrázok 38">
            <a:extLst>
              <a:ext uri="{FF2B5EF4-FFF2-40B4-BE49-F238E27FC236}">
                <a16:creationId xmlns:a16="http://schemas.microsoft.com/office/drawing/2014/main" id="{A4389A16-DAE9-91E2-CCEC-9F936D5BB348}"/>
              </a:ext>
            </a:extLst>
          </p:cNvPr>
          <p:cNvPicPr>
            <a:picLocks noChangeAspect="1"/>
          </p:cNvPicPr>
          <p:nvPr/>
        </p:nvPicPr>
        <p:blipFill>
          <a:blip r:embed="rId3"/>
          <a:stretch>
            <a:fillRect/>
          </a:stretch>
        </p:blipFill>
        <p:spPr>
          <a:xfrm>
            <a:off x="933140" y="5607118"/>
            <a:ext cx="3365500" cy="1131508"/>
          </a:xfrm>
          <a:prstGeom prst="rect">
            <a:avLst/>
          </a:prstGeom>
        </p:spPr>
      </p:pic>
      <p:sp>
        <p:nvSpPr>
          <p:cNvPr id="40" name="BlokTextu 39">
            <a:extLst>
              <a:ext uri="{FF2B5EF4-FFF2-40B4-BE49-F238E27FC236}">
                <a16:creationId xmlns:a16="http://schemas.microsoft.com/office/drawing/2014/main" id="{5FC6FA4D-516B-D990-1804-5D182786C44A}"/>
              </a:ext>
            </a:extLst>
          </p:cNvPr>
          <p:cNvSpPr txBox="1"/>
          <p:nvPr/>
        </p:nvSpPr>
        <p:spPr>
          <a:xfrm>
            <a:off x="1002303" y="5722963"/>
            <a:ext cx="3084499" cy="1015663"/>
          </a:xfrm>
          <a:prstGeom prst="rect">
            <a:avLst/>
          </a:prstGeom>
          <a:noFill/>
        </p:spPr>
        <p:txBody>
          <a:bodyPr wrap="square" rtlCol="0">
            <a:spAutoFit/>
          </a:bodyPr>
          <a:lstStyle/>
          <a:p>
            <a:pPr>
              <a:spcBef>
                <a:spcPts val="450"/>
              </a:spcBef>
              <a:spcAft>
                <a:spcPts val="900"/>
              </a:spcAft>
            </a:pPr>
            <a:r>
              <a:rPr lang="de-AT" sz="1200" b="1" noProof="0" dirty="0">
                <a:solidFill>
                  <a:srgbClr val="412400"/>
                </a:solidFill>
                <a:effectLst/>
                <a:latin typeface="Poppins SemiBold" pitchFamily="2" charset="0"/>
                <a:cs typeface="Poppins SemiBold" pitchFamily="2" charset="0"/>
              </a:rPr>
              <a:t>Berechtigung zur Durchführung von Reparaturen, Rekonstruktionen, Inspektionen und Prüfungen an festgelegten Hebe-technischen Anlagen.</a:t>
            </a:r>
          </a:p>
        </p:txBody>
      </p:sp>
      <p:pic>
        <p:nvPicPr>
          <p:cNvPr id="41" name="Obrázok 40">
            <a:extLst>
              <a:ext uri="{FF2B5EF4-FFF2-40B4-BE49-F238E27FC236}">
                <a16:creationId xmlns:a16="http://schemas.microsoft.com/office/drawing/2014/main" id="{0760164E-4E96-1DC1-1974-7EACC7EB80EF}"/>
              </a:ext>
            </a:extLst>
          </p:cNvPr>
          <p:cNvPicPr>
            <a:picLocks noChangeAspect="1"/>
          </p:cNvPicPr>
          <p:nvPr/>
        </p:nvPicPr>
        <p:blipFill>
          <a:blip r:embed="rId3"/>
          <a:stretch>
            <a:fillRect/>
          </a:stretch>
        </p:blipFill>
        <p:spPr>
          <a:xfrm>
            <a:off x="7824196" y="1676225"/>
            <a:ext cx="3365500" cy="1201269"/>
          </a:xfrm>
          <a:prstGeom prst="rect">
            <a:avLst/>
          </a:prstGeom>
        </p:spPr>
      </p:pic>
      <p:sp>
        <p:nvSpPr>
          <p:cNvPr id="42" name="BlokTextu 41">
            <a:extLst>
              <a:ext uri="{FF2B5EF4-FFF2-40B4-BE49-F238E27FC236}">
                <a16:creationId xmlns:a16="http://schemas.microsoft.com/office/drawing/2014/main" id="{D5066FD5-68B9-DD06-0656-A10F82E3FD19}"/>
              </a:ext>
            </a:extLst>
          </p:cNvPr>
          <p:cNvSpPr txBox="1"/>
          <p:nvPr/>
        </p:nvSpPr>
        <p:spPr>
          <a:xfrm>
            <a:off x="7893359" y="1792069"/>
            <a:ext cx="3084499" cy="1015663"/>
          </a:xfrm>
          <a:prstGeom prst="rect">
            <a:avLst/>
          </a:prstGeom>
          <a:noFill/>
        </p:spPr>
        <p:txBody>
          <a:bodyPr wrap="square" rtlCol="0">
            <a:spAutoFit/>
          </a:bodyPr>
          <a:lstStyle/>
          <a:p>
            <a:pPr>
              <a:spcBef>
                <a:spcPts val="450"/>
              </a:spcBef>
              <a:spcAft>
                <a:spcPts val="900"/>
              </a:spcAft>
            </a:pPr>
            <a:r>
              <a:rPr lang="de-AT" sz="1200" b="1" noProof="0" dirty="0">
                <a:solidFill>
                  <a:srgbClr val="412400"/>
                </a:solidFill>
                <a:effectLst/>
                <a:latin typeface="Poppins SemiBold" pitchFamily="2" charset="0"/>
                <a:cs typeface="Poppins SemiBold" pitchFamily="2" charset="0"/>
              </a:rPr>
              <a:t>Berechtigung zur Durchführung von Reparaturen, Rekonstruktionen, Inspektionen und Prüfungen an festgelegten Hebe-technischen Anlagen.</a:t>
            </a:r>
          </a:p>
        </p:txBody>
      </p:sp>
      <p:pic>
        <p:nvPicPr>
          <p:cNvPr id="43" name="Obrázok 42">
            <a:extLst>
              <a:ext uri="{FF2B5EF4-FFF2-40B4-BE49-F238E27FC236}">
                <a16:creationId xmlns:a16="http://schemas.microsoft.com/office/drawing/2014/main" id="{2885AB16-F81A-67F5-304E-4B91BE32C1F9}"/>
              </a:ext>
            </a:extLst>
          </p:cNvPr>
          <p:cNvPicPr>
            <a:picLocks noChangeAspect="1"/>
          </p:cNvPicPr>
          <p:nvPr/>
        </p:nvPicPr>
        <p:blipFill>
          <a:blip r:embed="rId3"/>
          <a:stretch>
            <a:fillRect/>
          </a:stretch>
        </p:blipFill>
        <p:spPr>
          <a:xfrm>
            <a:off x="7824196" y="2943077"/>
            <a:ext cx="3365500" cy="665956"/>
          </a:xfrm>
          <a:prstGeom prst="rect">
            <a:avLst/>
          </a:prstGeom>
        </p:spPr>
      </p:pic>
      <p:sp>
        <p:nvSpPr>
          <p:cNvPr id="44" name="BlokTextu 43">
            <a:extLst>
              <a:ext uri="{FF2B5EF4-FFF2-40B4-BE49-F238E27FC236}">
                <a16:creationId xmlns:a16="http://schemas.microsoft.com/office/drawing/2014/main" id="{D7FCE38E-74EC-1D73-27A1-8F7D5A6F14EB}"/>
              </a:ext>
            </a:extLst>
          </p:cNvPr>
          <p:cNvSpPr txBox="1"/>
          <p:nvPr/>
        </p:nvSpPr>
        <p:spPr>
          <a:xfrm>
            <a:off x="7893359" y="3058921"/>
            <a:ext cx="2688557" cy="461665"/>
          </a:xfrm>
          <a:prstGeom prst="rect">
            <a:avLst/>
          </a:prstGeom>
          <a:noFill/>
        </p:spPr>
        <p:txBody>
          <a:bodyPr wrap="none" rtlCol="0">
            <a:spAutoFit/>
          </a:bodyPr>
          <a:lstStyle/>
          <a:p>
            <a:r>
              <a:rPr lang="de-AT" sz="1200" b="1" noProof="0" dirty="0">
                <a:solidFill>
                  <a:srgbClr val="412400"/>
                </a:solidFill>
                <a:effectLst/>
                <a:latin typeface="Poppins SemiBold" pitchFamily="2" charset="0"/>
                <a:cs typeface="Poppins SemiBold" pitchFamily="2" charset="0"/>
              </a:rPr>
              <a:t>ES-Zertifikat zur Typprüfung des</a:t>
            </a:r>
            <a:br>
              <a:rPr lang="de-AT" sz="1200" b="1" noProof="0" dirty="0">
                <a:solidFill>
                  <a:srgbClr val="412400"/>
                </a:solidFill>
                <a:effectLst/>
                <a:latin typeface="Poppins SemiBold" pitchFamily="2" charset="0"/>
                <a:cs typeface="Poppins SemiBold" pitchFamily="2" charset="0"/>
              </a:rPr>
            </a:br>
            <a:r>
              <a:rPr lang="de-AT" sz="1200" b="1" noProof="0" dirty="0">
                <a:solidFill>
                  <a:srgbClr val="412400"/>
                </a:solidFill>
                <a:effectLst/>
                <a:latin typeface="Poppins SemiBold" pitchFamily="2" charset="0"/>
                <a:cs typeface="Poppins SemiBold" pitchFamily="2" charset="0"/>
              </a:rPr>
              <a:t>Radsatzes LTS 25t</a:t>
            </a:r>
          </a:p>
        </p:txBody>
      </p:sp>
      <p:pic>
        <p:nvPicPr>
          <p:cNvPr id="45" name="Obrázok 44">
            <a:extLst>
              <a:ext uri="{FF2B5EF4-FFF2-40B4-BE49-F238E27FC236}">
                <a16:creationId xmlns:a16="http://schemas.microsoft.com/office/drawing/2014/main" id="{25692BF4-B3DF-BB71-A7CC-EFBF100DD34E}"/>
              </a:ext>
            </a:extLst>
          </p:cNvPr>
          <p:cNvPicPr>
            <a:picLocks noChangeAspect="1"/>
          </p:cNvPicPr>
          <p:nvPr/>
        </p:nvPicPr>
        <p:blipFill>
          <a:blip r:embed="rId3"/>
          <a:stretch>
            <a:fillRect/>
          </a:stretch>
        </p:blipFill>
        <p:spPr>
          <a:xfrm>
            <a:off x="7824196" y="3689203"/>
            <a:ext cx="3365500" cy="665956"/>
          </a:xfrm>
          <a:prstGeom prst="rect">
            <a:avLst/>
          </a:prstGeom>
        </p:spPr>
      </p:pic>
      <p:sp>
        <p:nvSpPr>
          <p:cNvPr id="46" name="BlokTextu 45">
            <a:extLst>
              <a:ext uri="{FF2B5EF4-FFF2-40B4-BE49-F238E27FC236}">
                <a16:creationId xmlns:a16="http://schemas.microsoft.com/office/drawing/2014/main" id="{FAE3697A-BFD0-C59B-304C-82F4430AD22D}"/>
              </a:ext>
            </a:extLst>
          </p:cNvPr>
          <p:cNvSpPr txBox="1"/>
          <p:nvPr/>
        </p:nvSpPr>
        <p:spPr>
          <a:xfrm>
            <a:off x="7893359" y="3805047"/>
            <a:ext cx="2688557" cy="461665"/>
          </a:xfrm>
          <a:prstGeom prst="rect">
            <a:avLst/>
          </a:prstGeom>
          <a:noFill/>
        </p:spPr>
        <p:txBody>
          <a:bodyPr wrap="none" rtlCol="0">
            <a:spAutoFit/>
          </a:bodyPr>
          <a:lstStyle/>
          <a:p>
            <a:r>
              <a:rPr lang="de-AT" sz="1200" b="1" noProof="0" dirty="0">
                <a:solidFill>
                  <a:srgbClr val="412400"/>
                </a:solidFill>
                <a:effectLst/>
                <a:latin typeface="Poppins SemiBold" pitchFamily="2" charset="0"/>
                <a:cs typeface="Poppins SemiBold" pitchFamily="2" charset="0"/>
              </a:rPr>
              <a:t>ES-Zertifikat zur Typprüfung des</a:t>
            </a:r>
            <a:br>
              <a:rPr lang="de-AT" sz="1200" b="1" noProof="0" dirty="0">
                <a:solidFill>
                  <a:srgbClr val="412400"/>
                </a:solidFill>
                <a:effectLst/>
                <a:latin typeface="Poppins SemiBold" pitchFamily="2" charset="0"/>
                <a:cs typeface="Poppins SemiBold" pitchFamily="2" charset="0"/>
              </a:rPr>
            </a:br>
            <a:r>
              <a:rPr lang="de-AT" sz="1200" b="1" noProof="0" dirty="0">
                <a:solidFill>
                  <a:srgbClr val="412400"/>
                </a:solidFill>
                <a:effectLst/>
                <a:latin typeface="Poppins SemiBold" pitchFamily="2" charset="0"/>
                <a:cs typeface="Poppins SemiBold" pitchFamily="2" charset="0"/>
              </a:rPr>
              <a:t>Radsatzes LTS 23,5t</a:t>
            </a:r>
          </a:p>
        </p:txBody>
      </p:sp>
      <p:pic>
        <p:nvPicPr>
          <p:cNvPr id="47" name="Obrázok 46">
            <a:extLst>
              <a:ext uri="{FF2B5EF4-FFF2-40B4-BE49-F238E27FC236}">
                <a16:creationId xmlns:a16="http://schemas.microsoft.com/office/drawing/2014/main" id="{05EA00AC-DEAE-0DF0-2FDC-BC4796B3461A}"/>
              </a:ext>
            </a:extLst>
          </p:cNvPr>
          <p:cNvPicPr>
            <a:picLocks noChangeAspect="1"/>
          </p:cNvPicPr>
          <p:nvPr/>
        </p:nvPicPr>
        <p:blipFill>
          <a:blip r:embed="rId3"/>
          <a:stretch>
            <a:fillRect/>
          </a:stretch>
        </p:blipFill>
        <p:spPr>
          <a:xfrm>
            <a:off x="7824196" y="4438545"/>
            <a:ext cx="3365500" cy="665956"/>
          </a:xfrm>
          <a:prstGeom prst="rect">
            <a:avLst/>
          </a:prstGeom>
        </p:spPr>
      </p:pic>
      <p:sp>
        <p:nvSpPr>
          <p:cNvPr id="48" name="BlokTextu 47">
            <a:extLst>
              <a:ext uri="{FF2B5EF4-FFF2-40B4-BE49-F238E27FC236}">
                <a16:creationId xmlns:a16="http://schemas.microsoft.com/office/drawing/2014/main" id="{3A7FC023-7BC0-AA64-D6DC-531DFD08BDC2}"/>
              </a:ext>
            </a:extLst>
          </p:cNvPr>
          <p:cNvSpPr txBox="1"/>
          <p:nvPr/>
        </p:nvSpPr>
        <p:spPr>
          <a:xfrm>
            <a:off x="7893359" y="4554389"/>
            <a:ext cx="3084499" cy="461665"/>
          </a:xfrm>
          <a:prstGeom prst="rect">
            <a:avLst/>
          </a:prstGeom>
          <a:noFill/>
        </p:spPr>
        <p:txBody>
          <a:bodyPr wrap="square" rtlCol="0">
            <a:spAutoFit/>
          </a:bodyPr>
          <a:lstStyle/>
          <a:p>
            <a:r>
              <a:rPr lang="de-AT" sz="1200" b="1" noProof="0" dirty="0">
                <a:solidFill>
                  <a:srgbClr val="412400"/>
                </a:solidFill>
                <a:effectLst/>
                <a:latin typeface="Poppins SemiBold" pitchFamily="2" charset="0"/>
                <a:cs typeface="Poppins SemiBold" pitchFamily="2" charset="0"/>
              </a:rPr>
              <a:t>ES-Zertifikat zur Typprüfung des Radsatzes LTS 23,5t / 22,5t</a:t>
            </a:r>
          </a:p>
        </p:txBody>
      </p:sp>
      <p:pic>
        <p:nvPicPr>
          <p:cNvPr id="49" name="Obrázok 48">
            <a:extLst>
              <a:ext uri="{FF2B5EF4-FFF2-40B4-BE49-F238E27FC236}">
                <a16:creationId xmlns:a16="http://schemas.microsoft.com/office/drawing/2014/main" id="{04DE75C5-5B6C-ACDD-9783-84C75C01299D}"/>
              </a:ext>
            </a:extLst>
          </p:cNvPr>
          <p:cNvPicPr>
            <a:picLocks noChangeAspect="1"/>
          </p:cNvPicPr>
          <p:nvPr/>
        </p:nvPicPr>
        <p:blipFill>
          <a:blip r:embed="rId3"/>
          <a:stretch>
            <a:fillRect/>
          </a:stretch>
        </p:blipFill>
        <p:spPr>
          <a:xfrm>
            <a:off x="7824196" y="5187887"/>
            <a:ext cx="3365500" cy="481400"/>
          </a:xfrm>
          <a:prstGeom prst="rect">
            <a:avLst/>
          </a:prstGeom>
        </p:spPr>
      </p:pic>
      <p:sp>
        <p:nvSpPr>
          <p:cNvPr id="50" name="BlokTextu 49">
            <a:extLst>
              <a:ext uri="{FF2B5EF4-FFF2-40B4-BE49-F238E27FC236}">
                <a16:creationId xmlns:a16="http://schemas.microsoft.com/office/drawing/2014/main" id="{4DF388C7-F725-EBB0-CE52-E207812016F0}"/>
              </a:ext>
            </a:extLst>
          </p:cNvPr>
          <p:cNvSpPr txBox="1"/>
          <p:nvPr/>
        </p:nvSpPr>
        <p:spPr>
          <a:xfrm>
            <a:off x="7893359" y="5303731"/>
            <a:ext cx="3256020" cy="276999"/>
          </a:xfrm>
          <a:prstGeom prst="rect">
            <a:avLst/>
          </a:prstGeom>
          <a:noFill/>
        </p:spPr>
        <p:txBody>
          <a:bodyPr wrap="none" rtlCol="0">
            <a:spAutoFit/>
          </a:bodyPr>
          <a:lstStyle/>
          <a:p>
            <a:pPr>
              <a:spcBef>
                <a:spcPts val="450"/>
              </a:spcBef>
              <a:spcAft>
                <a:spcPts val="900"/>
              </a:spcAft>
            </a:pPr>
            <a:r>
              <a:rPr lang="de-AT" sz="1200" b="1" noProof="0" dirty="0">
                <a:solidFill>
                  <a:srgbClr val="412400"/>
                </a:solidFill>
                <a:effectLst/>
                <a:latin typeface="Poppins SemiBold" pitchFamily="2" charset="0"/>
                <a:cs typeface="Poppins SemiBold" pitchFamily="2" charset="0"/>
              </a:rPr>
              <a:t>EC Type Examination </a:t>
            </a:r>
            <a:r>
              <a:rPr lang="de-AT" sz="1200" b="1" noProof="0" dirty="0" err="1">
                <a:solidFill>
                  <a:srgbClr val="412400"/>
                </a:solidFill>
                <a:effectLst/>
                <a:latin typeface="Poppins SemiBold" pitchFamily="2" charset="0"/>
                <a:cs typeface="Poppins SemiBold" pitchFamily="2" charset="0"/>
              </a:rPr>
              <a:t>Certificate</a:t>
            </a:r>
            <a:r>
              <a:rPr lang="de-AT" sz="1200" b="1" noProof="0" dirty="0">
                <a:solidFill>
                  <a:srgbClr val="412400"/>
                </a:solidFill>
                <a:effectLst/>
                <a:latin typeface="Poppins SemiBold" pitchFamily="2" charset="0"/>
                <a:cs typeface="Poppins SemiBold" pitchFamily="2" charset="0"/>
              </a:rPr>
              <a:t> - </a:t>
            </a:r>
            <a:r>
              <a:rPr lang="de-AT" sz="1200" b="1" noProof="0" dirty="0" err="1">
                <a:solidFill>
                  <a:srgbClr val="412400"/>
                </a:solidFill>
                <a:effectLst/>
                <a:latin typeface="Poppins SemiBold" pitchFamily="2" charset="0"/>
                <a:cs typeface="Poppins SemiBold" pitchFamily="2" charset="0"/>
              </a:rPr>
              <a:t>Sgns</a:t>
            </a:r>
            <a:endParaRPr lang="de-AT" sz="1200" b="1" noProof="0" dirty="0">
              <a:solidFill>
                <a:srgbClr val="412400"/>
              </a:solidFill>
              <a:effectLst/>
              <a:latin typeface="Poppins SemiBold" pitchFamily="2" charset="0"/>
              <a:cs typeface="Poppins SemiBold" pitchFamily="2" charset="0"/>
            </a:endParaRPr>
          </a:p>
        </p:txBody>
      </p:sp>
      <p:pic>
        <p:nvPicPr>
          <p:cNvPr id="51" name="Obrázok 50">
            <a:extLst>
              <a:ext uri="{FF2B5EF4-FFF2-40B4-BE49-F238E27FC236}">
                <a16:creationId xmlns:a16="http://schemas.microsoft.com/office/drawing/2014/main" id="{03EE3EFB-F29E-6F17-BF77-BD45148A2425}"/>
              </a:ext>
            </a:extLst>
          </p:cNvPr>
          <p:cNvPicPr>
            <a:picLocks noChangeAspect="1"/>
          </p:cNvPicPr>
          <p:nvPr/>
        </p:nvPicPr>
        <p:blipFill>
          <a:blip r:embed="rId3"/>
          <a:stretch>
            <a:fillRect/>
          </a:stretch>
        </p:blipFill>
        <p:spPr>
          <a:xfrm>
            <a:off x="7824196" y="5741985"/>
            <a:ext cx="3365500" cy="481400"/>
          </a:xfrm>
          <a:prstGeom prst="rect">
            <a:avLst/>
          </a:prstGeom>
        </p:spPr>
      </p:pic>
      <p:sp>
        <p:nvSpPr>
          <p:cNvPr id="52" name="BlokTextu 51">
            <a:extLst>
              <a:ext uri="{FF2B5EF4-FFF2-40B4-BE49-F238E27FC236}">
                <a16:creationId xmlns:a16="http://schemas.microsoft.com/office/drawing/2014/main" id="{E8FF0DFD-C84C-0D94-6A2D-81F42216FB67}"/>
              </a:ext>
            </a:extLst>
          </p:cNvPr>
          <p:cNvSpPr txBox="1"/>
          <p:nvPr/>
        </p:nvSpPr>
        <p:spPr>
          <a:xfrm>
            <a:off x="7893359" y="5857829"/>
            <a:ext cx="1285929" cy="276999"/>
          </a:xfrm>
          <a:prstGeom prst="rect">
            <a:avLst/>
          </a:prstGeom>
          <a:noFill/>
        </p:spPr>
        <p:txBody>
          <a:bodyPr wrap="none" rtlCol="0">
            <a:spAutoFit/>
          </a:bodyPr>
          <a:lstStyle/>
          <a:p>
            <a:r>
              <a:rPr lang="de-AT" sz="1200" b="1" noProof="0" dirty="0">
                <a:solidFill>
                  <a:srgbClr val="412400"/>
                </a:solidFill>
                <a:effectLst/>
                <a:latin typeface="Poppins SemiBold" pitchFamily="2" charset="0"/>
                <a:cs typeface="Poppins SemiBold" pitchFamily="2" charset="0"/>
              </a:rPr>
              <a:t>ISO 14001:2016</a:t>
            </a:r>
          </a:p>
        </p:txBody>
      </p:sp>
      <p:pic>
        <p:nvPicPr>
          <p:cNvPr id="53" name="Obrázok 52">
            <a:extLst>
              <a:ext uri="{FF2B5EF4-FFF2-40B4-BE49-F238E27FC236}">
                <a16:creationId xmlns:a16="http://schemas.microsoft.com/office/drawing/2014/main" id="{F0DCA9F1-B4D1-0B8A-97B4-87D5E90F251B}"/>
              </a:ext>
            </a:extLst>
          </p:cNvPr>
          <p:cNvPicPr>
            <a:picLocks noChangeAspect="1"/>
          </p:cNvPicPr>
          <p:nvPr/>
        </p:nvPicPr>
        <p:blipFill>
          <a:blip r:embed="rId3"/>
          <a:stretch>
            <a:fillRect/>
          </a:stretch>
        </p:blipFill>
        <p:spPr>
          <a:xfrm>
            <a:off x="7824196" y="6296083"/>
            <a:ext cx="3365500" cy="481400"/>
          </a:xfrm>
          <a:prstGeom prst="rect">
            <a:avLst/>
          </a:prstGeom>
        </p:spPr>
      </p:pic>
      <p:sp>
        <p:nvSpPr>
          <p:cNvPr id="54" name="BlokTextu 53">
            <a:extLst>
              <a:ext uri="{FF2B5EF4-FFF2-40B4-BE49-F238E27FC236}">
                <a16:creationId xmlns:a16="http://schemas.microsoft.com/office/drawing/2014/main" id="{7A149DF5-58CD-BF3D-553F-4F861019A851}"/>
              </a:ext>
            </a:extLst>
          </p:cNvPr>
          <p:cNvSpPr txBox="1"/>
          <p:nvPr/>
        </p:nvSpPr>
        <p:spPr>
          <a:xfrm>
            <a:off x="7893359" y="6411927"/>
            <a:ext cx="1670650" cy="276999"/>
          </a:xfrm>
          <a:prstGeom prst="rect">
            <a:avLst/>
          </a:prstGeom>
          <a:noFill/>
        </p:spPr>
        <p:txBody>
          <a:bodyPr wrap="none" rtlCol="0">
            <a:spAutoFit/>
          </a:bodyPr>
          <a:lstStyle/>
          <a:p>
            <a:r>
              <a:rPr lang="de-AT" sz="1200" b="1" noProof="0" dirty="0" err="1">
                <a:solidFill>
                  <a:srgbClr val="412400"/>
                </a:solidFill>
                <a:effectLst/>
                <a:latin typeface="Poppins SemiBold" pitchFamily="2" charset="0"/>
                <a:cs typeface="Poppins SemiBold" pitchFamily="2" charset="0"/>
              </a:rPr>
              <a:t>Certifikát</a:t>
            </a:r>
            <a:r>
              <a:rPr lang="de-AT" sz="1200" b="1" noProof="0" dirty="0">
                <a:solidFill>
                  <a:srgbClr val="412400"/>
                </a:solidFill>
                <a:effectLst/>
                <a:latin typeface="Poppins SemiBold" pitchFamily="2" charset="0"/>
                <a:cs typeface="Poppins SemiBold" pitchFamily="2" charset="0"/>
              </a:rPr>
              <a:t> NDT - VPI</a:t>
            </a:r>
          </a:p>
        </p:txBody>
      </p:sp>
      <p:pic>
        <p:nvPicPr>
          <p:cNvPr id="55" name="Obrázok 54">
            <a:extLst>
              <a:ext uri="{FF2B5EF4-FFF2-40B4-BE49-F238E27FC236}">
                <a16:creationId xmlns:a16="http://schemas.microsoft.com/office/drawing/2014/main" id="{661CED65-B03B-7BCD-DF92-C1F37D9DF31C}"/>
              </a:ext>
            </a:extLst>
          </p:cNvPr>
          <p:cNvPicPr>
            <a:picLocks noChangeAspect="1"/>
          </p:cNvPicPr>
          <p:nvPr/>
        </p:nvPicPr>
        <p:blipFill>
          <a:blip r:embed="rId3"/>
          <a:stretch>
            <a:fillRect/>
          </a:stretch>
        </p:blipFill>
        <p:spPr>
          <a:xfrm>
            <a:off x="4371087" y="648981"/>
            <a:ext cx="3365500" cy="852643"/>
          </a:xfrm>
          <a:prstGeom prst="rect">
            <a:avLst/>
          </a:prstGeom>
        </p:spPr>
      </p:pic>
      <p:sp>
        <p:nvSpPr>
          <p:cNvPr id="56" name="BlokTextu 55">
            <a:extLst>
              <a:ext uri="{FF2B5EF4-FFF2-40B4-BE49-F238E27FC236}">
                <a16:creationId xmlns:a16="http://schemas.microsoft.com/office/drawing/2014/main" id="{8DEEE2CD-0349-18CF-D7DB-4A777FBB9FA3}"/>
              </a:ext>
            </a:extLst>
          </p:cNvPr>
          <p:cNvSpPr txBox="1"/>
          <p:nvPr/>
        </p:nvSpPr>
        <p:spPr>
          <a:xfrm>
            <a:off x="4440250" y="764825"/>
            <a:ext cx="1928733" cy="276999"/>
          </a:xfrm>
          <a:prstGeom prst="rect">
            <a:avLst/>
          </a:prstGeom>
          <a:noFill/>
        </p:spPr>
        <p:txBody>
          <a:bodyPr wrap="none" rtlCol="0">
            <a:spAutoFit/>
          </a:bodyPr>
          <a:lstStyle/>
          <a:p>
            <a:r>
              <a:rPr lang="de-AT" sz="1200" b="1" noProof="0" dirty="0">
                <a:solidFill>
                  <a:srgbClr val="412400"/>
                </a:solidFill>
                <a:effectLst/>
                <a:latin typeface="Poppins SemiBold" pitchFamily="2" charset="0"/>
                <a:cs typeface="Poppins SemiBold" pitchFamily="2" charset="0"/>
              </a:rPr>
              <a:t>STN EN ISO 3834 Teil 2</a:t>
            </a:r>
          </a:p>
        </p:txBody>
      </p:sp>
      <p:sp>
        <p:nvSpPr>
          <p:cNvPr id="57" name="BlokTextu 56">
            <a:extLst>
              <a:ext uri="{FF2B5EF4-FFF2-40B4-BE49-F238E27FC236}">
                <a16:creationId xmlns:a16="http://schemas.microsoft.com/office/drawing/2014/main" id="{23ACD38D-F5A5-88E4-6411-EB184776FD3A}"/>
              </a:ext>
            </a:extLst>
          </p:cNvPr>
          <p:cNvSpPr txBox="1"/>
          <p:nvPr/>
        </p:nvSpPr>
        <p:spPr>
          <a:xfrm>
            <a:off x="4440251" y="981959"/>
            <a:ext cx="3153662" cy="430887"/>
          </a:xfrm>
          <a:prstGeom prst="rect">
            <a:avLst/>
          </a:prstGeom>
          <a:noFill/>
        </p:spPr>
        <p:txBody>
          <a:bodyPr wrap="square" rtlCol="0">
            <a:spAutoFit/>
          </a:bodyPr>
          <a:lstStyle/>
          <a:p>
            <a:pPr>
              <a:spcBef>
                <a:spcPts val="450"/>
              </a:spcBef>
              <a:spcAft>
                <a:spcPts val="900"/>
              </a:spcAft>
            </a:pPr>
            <a:r>
              <a:rPr lang="de-AT" sz="1100" noProof="0" dirty="0">
                <a:solidFill>
                  <a:srgbClr val="412400"/>
                </a:solidFill>
                <a:effectLst/>
                <a:latin typeface="Inter" panose="02000503000000020004" pitchFamily="2" charset="0"/>
              </a:rPr>
              <a:t>Stahlgeschweißte Konstruktionen, Schienenfahrzeuge</a:t>
            </a:r>
          </a:p>
        </p:txBody>
      </p:sp>
      <p:pic>
        <p:nvPicPr>
          <p:cNvPr id="58" name="Obrázok 57">
            <a:extLst>
              <a:ext uri="{FF2B5EF4-FFF2-40B4-BE49-F238E27FC236}">
                <a16:creationId xmlns:a16="http://schemas.microsoft.com/office/drawing/2014/main" id="{5726AEFB-68CA-AE33-8384-48530AC667B8}"/>
              </a:ext>
            </a:extLst>
          </p:cNvPr>
          <p:cNvPicPr>
            <a:picLocks noChangeAspect="1"/>
          </p:cNvPicPr>
          <p:nvPr/>
        </p:nvPicPr>
        <p:blipFill>
          <a:blip r:embed="rId3"/>
          <a:stretch>
            <a:fillRect/>
          </a:stretch>
        </p:blipFill>
        <p:spPr>
          <a:xfrm>
            <a:off x="4371087" y="1569153"/>
            <a:ext cx="3365500" cy="481400"/>
          </a:xfrm>
          <a:prstGeom prst="rect">
            <a:avLst/>
          </a:prstGeom>
        </p:spPr>
      </p:pic>
      <p:sp>
        <p:nvSpPr>
          <p:cNvPr id="59" name="BlokTextu 58">
            <a:extLst>
              <a:ext uri="{FF2B5EF4-FFF2-40B4-BE49-F238E27FC236}">
                <a16:creationId xmlns:a16="http://schemas.microsoft.com/office/drawing/2014/main" id="{4B64125A-B187-4A5B-0C95-12C7F9DFB60A}"/>
              </a:ext>
            </a:extLst>
          </p:cNvPr>
          <p:cNvSpPr txBox="1"/>
          <p:nvPr/>
        </p:nvSpPr>
        <p:spPr>
          <a:xfrm>
            <a:off x="4440250" y="1684997"/>
            <a:ext cx="2831224" cy="276999"/>
          </a:xfrm>
          <a:prstGeom prst="rect">
            <a:avLst/>
          </a:prstGeom>
          <a:noFill/>
        </p:spPr>
        <p:txBody>
          <a:bodyPr wrap="none" rtlCol="0">
            <a:spAutoFit/>
          </a:bodyPr>
          <a:lstStyle/>
          <a:p>
            <a:r>
              <a:rPr lang="de-AT" sz="1200" b="1" noProof="0" dirty="0">
                <a:solidFill>
                  <a:srgbClr val="412400"/>
                </a:solidFill>
                <a:effectLst/>
                <a:latin typeface="Poppins SemiBold" pitchFamily="2" charset="0"/>
                <a:cs typeface="Poppins SemiBold" pitchFamily="2" charset="0"/>
              </a:rPr>
              <a:t>Zertifikat der Wartungsfunktionen</a:t>
            </a:r>
          </a:p>
        </p:txBody>
      </p:sp>
      <p:pic>
        <p:nvPicPr>
          <p:cNvPr id="60" name="Obrázok 59">
            <a:extLst>
              <a:ext uri="{FF2B5EF4-FFF2-40B4-BE49-F238E27FC236}">
                <a16:creationId xmlns:a16="http://schemas.microsoft.com/office/drawing/2014/main" id="{A75B433A-56FD-0007-F4AC-CADFB4E86CBC}"/>
              </a:ext>
            </a:extLst>
          </p:cNvPr>
          <p:cNvPicPr>
            <a:picLocks noChangeAspect="1"/>
          </p:cNvPicPr>
          <p:nvPr/>
        </p:nvPicPr>
        <p:blipFill>
          <a:blip r:embed="rId3"/>
          <a:stretch>
            <a:fillRect/>
          </a:stretch>
        </p:blipFill>
        <p:spPr>
          <a:xfrm>
            <a:off x="4377294" y="2122270"/>
            <a:ext cx="3365500" cy="852643"/>
          </a:xfrm>
          <a:prstGeom prst="rect">
            <a:avLst/>
          </a:prstGeom>
        </p:spPr>
      </p:pic>
      <p:sp>
        <p:nvSpPr>
          <p:cNvPr id="61" name="BlokTextu 60">
            <a:extLst>
              <a:ext uri="{FF2B5EF4-FFF2-40B4-BE49-F238E27FC236}">
                <a16:creationId xmlns:a16="http://schemas.microsoft.com/office/drawing/2014/main" id="{5C8C1946-DB51-2037-2CC8-B26D9F31FBF3}"/>
              </a:ext>
            </a:extLst>
          </p:cNvPr>
          <p:cNvSpPr txBox="1"/>
          <p:nvPr/>
        </p:nvSpPr>
        <p:spPr>
          <a:xfrm>
            <a:off x="4446457" y="2238114"/>
            <a:ext cx="2973891" cy="276999"/>
          </a:xfrm>
          <a:prstGeom prst="rect">
            <a:avLst/>
          </a:prstGeom>
          <a:noFill/>
        </p:spPr>
        <p:txBody>
          <a:bodyPr wrap="none" rtlCol="0">
            <a:spAutoFit/>
          </a:bodyPr>
          <a:lstStyle/>
          <a:p>
            <a:r>
              <a:rPr lang="de-AT" sz="1200" b="1" noProof="0" dirty="0">
                <a:solidFill>
                  <a:srgbClr val="412400"/>
                </a:solidFill>
                <a:effectLst/>
                <a:latin typeface="Poppins SemiBold" pitchFamily="2" charset="0"/>
                <a:cs typeface="Poppins SemiBold" pitchFamily="2" charset="0"/>
              </a:rPr>
              <a:t>Bestätigung der fachlichen Eignung</a:t>
            </a:r>
          </a:p>
        </p:txBody>
      </p:sp>
      <p:sp>
        <p:nvSpPr>
          <p:cNvPr id="62" name="BlokTextu 61">
            <a:extLst>
              <a:ext uri="{FF2B5EF4-FFF2-40B4-BE49-F238E27FC236}">
                <a16:creationId xmlns:a16="http://schemas.microsoft.com/office/drawing/2014/main" id="{D224719D-19A3-3DB0-5509-50E8BF394E99}"/>
              </a:ext>
            </a:extLst>
          </p:cNvPr>
          <p:cNvSpPr txBox="1"/>
          <p:nvPr/>
        </p:nvSpPr>
        <p:spPr>
          <a:xfrm>
            <a:off x="4446458" y="2455248"/>
            <a:ext cx="3153662" cy="430887"/>
          </a:xfrm>
          <a:prstGeom prst="rect">
            <a:avLst/>
          </a:prstGeom>
          <a:noFill/>
        </p:spPr>
        <p:txBody>
          <a:bodyPr wrap="square" rtlCol="0">
            <a:spAutoFit/>
          </a:bodyPr>
          <a:lstStyle/>
          <a:p>
            <a:pPr>
              <a:spcBef>
                <a:spcPts val="450"/>
              </a:spcBef>
              <a:spcAft>
                <a:spcPts val="900"/>
              </a:spcAft>
            </a:pPr>
            <a:r>
              <a:rPr lang="de-AT" sz="1100" noProof="0" dirty="0">
                <a:solidFill>
                  <a:srgbClr val="412400"/>
                </a:solidFill>
                <a:effectLst/>
                <a:latin typeface="Inter" panose="02000503000000020004" pitchFamily="2" charset="0"/>
              </a:rPr>
              <a:t>Herstellung, Rekonstruktion und Reparatur von Schienenfahrzeugen der ZSSK CARGO</a:t>
            </a:r>
          </a:p>
        </p:txBody>
      </p:sp>
      <p:pic>
        <p:nvPicPr>
          <p:cNvPr id="63" name="Obrázok 62">
            <a:extLst>
              <a:ext uri="{FF2B5EF4-FFF2-40B4-BE49-F238E27FC236}">
                <a16:creationId xmlns:a16="http://schemas.microsoft.com/office/drawing/2014/main" id="{2B3377F2-3B37-CABE-1922-94E6E4C125BF}"/>
              </a:ext>
            </a:extLst>
          </p:cNvPr>
          <p:cNvPicPr>
            <a:picLocks noChangeAspect="1"/>
          </p:cNvPicPr>
          <p:nvPr/>
        </p:nvPicPr>
        <p:blipFill>
          <a:blip r:embed="rId3"/>
          <a:stretch>
            <a:fillRect/>
          </a:stretch>
        </p:blipFill>
        <p:spPr>
          <a:xfrm>
            <a:off x="4371087" y="3044112"/>
            <a:ext cx="3365500" cy="665956"/>
          </a:xfrm>
          <a:prstGeom prst="rect">
            <a:avLst/>
          </a:prstGeom>
        </p:spPr>
      </p:pic>
      <p:sp>
        <p:nvSpPr>
          <p:cNvPr id="64" name="BlokTextu 63">
            <a:extLst>
              <a:ext uri="{FF2B5EF4-FFF2-40B4-BE49-F238E27FC236}">
                <a16:creationId xmlns:a16="http://schemas.microsoft.com/office/drawing/2014/main" id="{641A842F-0813-B48B-F005-EDC69D86FB3F}"/>
              </a:ext>
            </a:extLst>
          </p:cNvPr>
          <p:cNvSpPr txBox="1"/>
          <p:nvPr/>
        </p:nvSpPr>
        <p:spPr>
          <a:xfrm>
            <a:off x="4440250" y="3159956"/>
            <a:ext cx="2844048" cy="461665"/>
          </a:xfrm>
          <a:prstGeom prst="rect">
            <a:avLst/>
          </a:prstGeom>
          <a:noFill/>
        </p:spPr>
        <p:txBody>
          <a:bodyPr wrap="none" rtlCol="0">
            <a:spAutoFit/>
          </a:bodyPr>
          <a:lstStyle/>
          <a:p>
            <a:r>
              <a:rPr lang="de-AT" sz="1200" b="1" noProof="0" dirty="0">
                <a:solidFill>
                  <a:srgbClr val="412400"/>
                </a:solidFill>
                <a:effectLst/>
                <a:latin typeface="Poppins SemiBold" pitchFamily="2" charset="0"/>
                <a:cs typeface="Poppins SemiBold" pitchFamily="2" charset="0"/>
              </a:rPr>
              <a:t>Berechtigung zum Schweißen von</a:t>
            </a:r>
            <a:br>
              <a:rPr lang="de-AT" sz="1200" b="1" noProof="0" dirty="0">
                <a:solidFill>
                  <a:srgbClr val="412400"/>
                </a:solidFill>
                <a:effectLst/>
                <a:latin typeface="Poppins SemiBold" pitchFamily="2" charset="0"/>
                <a:cs typeface="Poppins SemiBold" pitchFamily="2" charset="0"/>
              </a:rPr>
            </a:br>
            <a:r>
              <a:rPr lang="de-AT" sz="1200" b="1" noProof="0" dirty="0">
                <a:solidFill>
                  <a:srgbClr val="412400"/>
                </a:solidFill>
                <a:effectLst/>
                <a:latin typeface="Poppins SemiBold" pitchFamily="2" charset="0"/>
                <a:cs typeface="Poppins SemiBold" pitchFamily="2" charset="0"/>
              </a:rPr>
              <a:t>Schienenfahrzeugen</a:t>
            </a:r>
          </a:p>
        </p:txBody>
      </p:sp>
      <p:pic>
        <p:nvPicPr>
          <p:cNvPr id="65" name="Obrázok 64">
            <a:extLst>
              <a:ext uri="{FF2B5EF4-FFF2-40B4-BE49-F238E27FC236}">
                <a16:creationId xmlns:a16="http://schemas.microsoft.com/office/drawing/2014/main" id="{BF59387A-35C5-A4A9-57F0-87C33446D284}"/>
              </a:ext>
            </a:extLst>
          </p:cNvPr>
          <p:cNvPicPr>
            <a:picLocks noChangeAspect="1"/>
          </p:cNvPicPr>
          <p:nvPr/>
        </p:nvPicPr>
        <p:blipFill>
          <a:blip r:embed="rId3"/>
          <a:stretch>
            <a:fillRect/>
          </a:stretch>
        </p:blipFill>
        <p:spPr>
          <a:xfrm>
            <a:off x="4371087" y="3779267"/>
            <a:ext cx="3365500" cy="665956"/>
          </a:xfrm>
          <a:prstGeom prst="rect">
            <a:avLst/>
          </a:prstGeom>
        </p:spPr>
      </p:pic>
      <p:sp>
        <p:nvSpPr>
          <p:cNvPr id="66" name="BlokTextu 65">
            <a:extLst>
              <a:ext uri="{FF2B5EF4-FFF2-40B4-BE49-F238E27FC236}">
                <a16:creationId xmlns:a16="http://schemas.microsoft.com/office/drawing/2014/main" id="{D946FE55-CD27-6DD2-48CE-C7A094C4FB04}"/>
              </a:ext>
            </a:extLst>
          </p:cNvPr>
          <p:cNvSpPr txBox="1"/>
          <p:nvPr/>
        </p:nvSpPr>
        <p:spPr>
          <a:xfrm>
            <a:off x="4440250" y="3895111"/>
            <a:ext cx="2925801" cy="461665"/>
          </a:xfrm>
          <a:prstGeom prst="rect">
            <a:avLst/>
          </a:prstGeom>
          <a:noFill/>
        </p:spPr>
        <p:txBody>
          <a:bodyPr wrap="none" rtlCol="0">
            <a:spAutoFit/>
          </a:bodyPr>
          <a:lstStyle/>
          <a:p>
            <a:r>
              <a:rPr lang="de-AT" sz="1200" b="1" noProof="0" dirty="0">
                <a:solidFill>
                  <a:srgbClr val="412400"/>
                </a:solidFill>
                <a:effectLst/>
                <a:latin typeface="Poppins SemiBold" pitchFamily="2" charset="0"/>
                <a:cs typeface="Poppins SemiBold" pitchFamily="2" charset="0"/>
              </a:rPr>
              <a:t>Berechtigung zur zerstörungsfreien</a:t>
            </a:r>
            <a:br>
              <a:rPr lang="de-AT" sz="1200" b="1" noProof="0" dirty="0">
                <a:solidFill>
                  <a:srgbClr val="412400"/>
                </a:solidFill>
                <a:latin typeface="Poppins SemiBold" pitchFamily="2" charset="0"/>
                <a:cs typeface="Poppins SemiBold" pitchFamily="2" charset="0"/>
              </a:rPr>
            </a:br>
            <a:r>
              <a:rPr lang="de-AT" sz="1200" b="1" noProof="0" dirty="0">
                <a:solidFill>
                  <a:srgbClr val="412400"/>
                </a:solidFill>
                <a:effectLst/>
                <a:latin typeface="Poppins SemiBold" pitchFamily="2" charset="0"/>
                <a:cs typeface="Poppins SemiBold" pitchFamily="2" charset="0"/>
              </a:rPr>
              <a:t>Prüfung von Schienenfahrzeugen</a:t>
            </a:r>
          </a:p>
        </p:txBody>
      </p:sp>
      <p:pic>
        <p:nvPicPr>
          <p:cNvPr id="67" name="Obrázok 66">
            <a:extLst>
              <a:ext uri="{FF2B5EF4-FFF2-40B4-BE49-F238E27FC236}">
                <a16:creationId xmlns:a16="http://schemas.microsoft.com/office/drawing/2014/main" id="{D7F556ED-8917-C420-678C-ECC8B5A15F38}"/>
              </a:ext>
            </a:extLst>
          </p:cNvPr>
          <p:cNvPicPr>
            <a:picLocks noChangeAspect="1"/>
          </p:cNvPicPr>
          <p:nvPr/>
        </p:nvPicPr>
        <p:blipFill>
          <a:blip r:embed="rId3"/>
          <a:stretch>
            <a:fillRect/>
          </a:stretch>
        </p:blipFill>
        <p:spPr>
          <a:xfrm>
            <a:off x="4371087" y="4508901"/>
            <a:ext cx="3365500" cy="815569"/>
          </a:xfrm>
          <a:prstGeom prst="rect">
            <a:avLst/>
          </a:prstGeom>
        </p:spPr>
      </p:pic>
      <p:sp>
        <p:nvSpPr>
          <p:cNvPr id="68" name="BlokTextu 67">
            <a:extLst>
              <a:ext uri="{FF2B5EF4-FFF2-40B4-BE49-F238E27FC236}">
                <a16:creationId xmlns:a16="http://schemas.microsoft.com/office/drawing/2014/main" id="{E565BBC4-7EEA-507B-AE8B-27B9EE8401B2}"/>
              </a:ext>
            </a:extLst>
          </p:cNvPr>
          <p:cNvSpPr txBox="1"/>
          <p:nvPr/>
        </p:nvSpPr>
        <p:spPr>
          <a:xfrm>
            <a:off x="4440250" y="4624746"/>
            <a:ext cx="2973891" cy="646331"/>
          </a:xfrm>
          <a:prstGeom prst="rect">
            <a:avLst/>
          </a:prstGeom>
          <a:noFill/>
        </p:spPr>
        <p:txBody>
          <a:bodyPr wrap="none" rtlCol="0">
            <a:spAutoFit/>
          </a:bodyPr>
          <a:lstStyle/>
          <a:p>
            <a:r>
              <a:rPr lang="de-AT" sz="1200" b="1" noProof="0" dirty="0">
                <a:solidFill>
                  <a:srgbClr val="412400"/>
                </a:solidFill>
                <a:effectLst/>
                <a:latin typeface="Poppins SemiBold" pitchFamily="2" charset="0"/>
                <a:cs typeface="Poppins SemiBold" pitchFamily="2" charset="0"/>
              </a:rPr>
              <a:t>Berechtigung zur Durchführung von</a:t>
            </a:r>
            <a:br>
              <a:rPr lang="de-AT" sz="1200" b="1" noProof="0" dirty="0">
                <a:solidFill>
                  <a:srgbClr val="412400"/>
                </a:solidFill>
                <a:effectLst/>
                <a:latin typeface="Poppins SemiBold" pitchFamily="2" charset="0"/>
                <a:cs typeface="Poppins SemiBold" pitchFamily="2" charset="0"/>
              </a:rPr>
            </a:br>
            <a:r>
              <a:rPr lang="de-AT" sz="1200" b="1" noProof="0" dirty="0">
                <a:solidFill>
                  <a:srgbClr val="412400"/>
                </a:solidFill>
                <a:effectLst/>
                <a:latin typeface="Poppins SemiBold" pitchFamily="2" charset="0"/>
                <a:cs typeface="Poppins SemiBold" pitchFamily="2" charset="0"/>
              </a:rPr>
              <a:t>zerstörungsfreien Prüfungen</a:t>
            </a:r>
            <a:br>
              <a:rPr lang="de-AT" sz="1200" b="1" noProof="0" dirty="0">
                <a:solidFill>
                  <a:srgbClr val="412400"/>
                </a:solidFill>
                <a:latin typeface="Poppins SemiBold" pitchFamily="2" charset="0"/>
                <a:cs typeface="Poppins SemiBold" pitchFamily="2" charset="0"/>
              </a:rPr>
            </a:br>
            <a:r>
              <a:rPr lang="de-AT" sz="1200" b="1" noProof="0" dirty="0">
                <a:solidFill>
                  <a:srgbClr val="412400"/>
                </a:solidFill>
                <a:effectLst/>
                <a:latin typeface="Poppins SemiBold" pitchFamily="2" charset="0"/>
                <a:cs typeface="Poppins SemiBold" pitchFamily="2" charset="0"/>
              </a:rPr>
              <a:t>(</a:t>
            </a:r>
            <a:r>
              <a:rPr lang="de-AT" sz="1200" b="1" noProof="0" dirty="0" err="1">
                <a:solidFill>
                  <a:srgbClr val="412400"/>
                </a:solidFill>
                <a:effectLst/>
                <a:latin typeface="Poppins SemiBold" pitchFamily="2" charset="0"/>
                <a:cs typeface="Poppins SemiBold" pitchFamily="2" charset="0"/>
              </a:rPr>
              <a:t>Defektoskopie</a:t>
            </a:r>
            <a:r>
              <a:rPr lang="de-AT" sz="1200" b="1" noProof="0" dirty="0">
                <a:solidFill>
                  <a:srgbClr val="412400"/>
                </a:solidFill>
                <a:effectLst/>
                <a:latin typeface="Poppins SemiBold" pitchFamily="2" charset="0"/>
                <a:cs typeface="Poppins SemiBold" pitchFamily="2" charset="0"/>
              </a:rPr>
              <a:t>)</a:t>
            </a:r>
          </a:p>
        </p:txBody>
      </p:sp>
      <p:pic>
        <p:nvPicPr>
          <p:cNvPr id="69" name="Obrázok 68">
            <a:extLst>
              <a:ext uri="{FF2B5EF4-FFF2-40B4-BE49-F238E27FC236}">
                <a16:creationId xmlns:a16="http://schemas.microsoft.com/office/drawing/2014/main" id="{3A4575FC-523F-C8A8-CA6C-248CD5A2FE01}"/>
              </a:ext>
            </a:extLst>
          </p:cNvPr>
          <p:cNvPicPr>
            <a:picLocks noChangeAspect="1"/>
          </p:cNvPicPr>
          <p:nvPr/>
        </p:nvPicPr>
        <p:blipFill>
          <a:blip r:embed="rId3"/>
          <a:stretch>
            <a:fillRect/>
          </a:stretch>
        </p:blipFill>
        <p:spPr>
          <a:xfrm>
            <a:off x="4371087" y="5394641"/>
            <a:ext cx="3365500" cy="481400"/>
          </a:xfrm>
          <a:prstGeom prst="rect">
            <a:avLst/>
          </a:prstGeom>
        </p:spPr>
      </p:pic>
      <p:sp>
        <p:nvSpPr>
          <p:cNvPr id="70" name="BlokTextu 69">
            <a:extLst>
              <a:ext uri="{FF2B5EF4-FFF2-40B4-BE49-F238E27FC236}">
                <a16:creationId xmlns:a16="http://schemas.microsoft.com/office/drawing/2014/main" id="{6497DBD0-9A0A-B9F9-5FD8-A94EEADB627D}"/>
              </a:ext>
            </a:extLst>
          </p:cNvPr>
          <p:cNvSpPr txBox="1"/>
          <p:nvPr/>
        </p:nvSpPr>
        <p:spPr>
          <a:xfrm>
            <a:off x="4440250" y="5510485"/>
            <a:ext cx="1217000" cy="276999"/>
          </a:xfrm>
          <a:prstGeom prst="rect">
            <a:avLst/>
          </a:prstGeom>
          <a:noFill/>
        </p:spPr>
        <p:txBody>
          <a:bodyPr wrap="none" rtlCol="0">
            <a:spAutoFit/>
          </a:bodyPr>
          <a:lstStyle/>
          <a:p>
            <a:r>
              <a:rPr lang="de-AT" sz="1200" b="1" noProof="0" dirty="0">
                <a:solidFill>
                  <a:srgbClr val="412400"/>
                </a:solidFill>
                <a:effectLst/>
                <a:latin typeface="Poppins SemiBold" pitchFamily="2" charset="0"/>
                <a:cs typeface="Poppins SemiBold" pitchFamily="2" charset="0"/>
              </a:rPr>
              <a:t>VPI-Zertifikat</a:t>
            </a:r>
          </a:p>
        </p:txBody>
      </p:sp>
      <p:pic>
        <p:nvPicPr>
          <p:cNvPr id="71" name="Obrázok 70">
            <a:extLst>
              <a:ext uri="{FF2B5EF4-FFF2-40B4-BE49-F238E27FC236}">
                <a16:creationId xmlns:a16="http://schemas.microsoft.com/office/drawing/2014/main" id="{25FC99F8-8D27-B5CC-B144-D83818C963F1}"/>
              </a:ext>
            </a:extLst>
          </p:cNvPr>
          <p:cNvPicPr>
            <a:picLocks noChangeAspect="1"/>
          </p:cNvPicPr>
          <p:nvPr/>
        </p:nvPicPr>
        <p:blipFill>
          <a:blip r:embed="rId3"/>
          <a:stretch>
            <a:fillRect/>
          </a:stretch>
        </p:blipFill>
        <p:spPr>
          <a:xfrm>
            <a:off x="4367803" y="5937470"/>
            <a:ext cx="3365500" cy="852643"/>
          </a:xfrm>
          <a:prstGeom prst="rect">
            <a:avLst/>
          </a:prstGeom>
        </p:spPr>
      </p:pic>
      <p:sp>
        <p:nvSpPr>
          <p:cNvPr id="72" name="BlokTextu 71">
            <a:extLst>
              <a:ext uri="{FF2B5EF4-FFF2-40B4-BE49-F238E27FC236}">
                <a16:creationId xmlns:a16="http://schemas.microsoft.com/office/drawing/2014/main" id="{64E2AB80-089A-0DD6-7772-251896C1282C}"/>
              </a:ext>
            </a:extLst>
          </p:cNvPr>
          <p:cNvSpPr txBox="1"/>
          <p:nvPr/>
        </p:nvSpPr>
        <p:spPr>
          <a:xfrm>
            <a:off x="4436966" y="6053315"/>
            <a:ext cx="3031599" cy="646331"/>
          </a:xfrm>
          <a:prstGeom prst="rect">
            <a:avLst/>
          </a:prstGeom>
          <a:noFill/>
        </p:spPr>
        <p:txBody>
          <a:bodyPr wrap="none" rtlCol="0">
            <a:spAutoFit/>
          </a:bodyPr>
          <a:lstStyle/>
          <a:p>
            <a:r>
              <a:rPr lang="de-AT" sz="1200" b="1" noProof="0" dirty="0">
                <a:solidFill>
                  <a:srgbClr val="412400"/>
                </a:solidFill>
                <a:effectLst/>
                <a:latin typeface="Poppins SemiBold" pitchFamily="2" charset="0"/>
                <a:cs typeface="Poppins SemiBold" pitchFamily="2" charset="0"/>
              </a:rPr>
              <a:t>Bevollmächtigung zur Durchführung</a:t>
            </a:r>
            <a:br>
              <a:rPr lang="de-AT" sz="1200" b="1" noProof="0" dirty="0">
                <a:solidFill>
                  <a:srgbClr val="412400"/>
                </a:solidFill>
                <a:latin typeface="Poppins SemiBold" pitchFamily="2" charset="0"/>
                <a:cs typeface="Poppins SemiBold" pitchFamily="2" charset="0"/>
              </a:rPr>
            </a:br>
            <a:r>
              <a:rPr lang="de-AT" sz="1200" b="1" noProof="0" dirty="0">
                <a:solidFill>
                  <a:srgbClr val="412400"/>
                </a:solidFill>
                <a:effectLst/>
                <a:latin typeface="Poppins SemiBold" pitchFamily="2" charset="0"/>
                <a:cs typeface="Poppins SemiBold" pitchFamily="2" charset="0"/>
              </a:rPr>
              <a:t>von technischen Kontrollen von</a:t>
            </a:r>
            <a:br>
              <a:rPr lang="de-AT" sz="1200" b="1" noProof="0" dirty="0">
                <a:solidFill>
                  <a:srgbClr val="412400"/>
                </a:solidFill>
                <a:effectLst/>
                <a:latin typeface="Poppins SemiBold" pitchFamily="2" charset="0"/>
                <a:cs typeface="Poppins SemiBold" pitchFamily="2" charset="0"/>
              </a:rPr>
            </a:br>
            <a:r>
              <a:rPr lang="de-AT" sz="1200" b="1" noProof="0" dirty="0">
                <a:solidFill>
                  <a:srgbClr val="412400"/>
                </a:solidFill>
                <a:effectLst/>
                <a:latin typeface="Poppins SemiBold" pitchFamily="2" charset="0"/>
                <a:cs typeface="Poppins SemiBold" pitchFamily="2" charset="0"/>
              </a:rPr>
              <a:t>Schienenfahrzeugen</a:t>
            </a:r>
          </a:p>
        </p:txBody>
      </p:sp>
      <p:pic>
        <p:nvPicPr>
          <p:cNvPr id="73" name="Obrázok 72">
            <a:extLst>
              <a:ext uri="{FF2B5EF4-FFF2-40B4-BE49-F238E27FC236}">
                <a16:creationId xmlns:a16="http://schemas.microsoft.com/office/drawing/2014/main" id="{74F6BA99-26EA-EFB7-024B-CE93769F5352}"/>
              </a:ext>
            </a:extLst>
          </p:cNvPr>
          <p:cNvPicPr>
            <a:picLocks noChangeAspect="1"/>
          </p:cNvPicPr>
          <p:nvPr/>
        </p:nvPicPr>
        <p:blipFill>
          <a:blip r:embed="rId3"/>
          <a:stretch>
            <a:fillRect/>
          </a:stretch>
        </p:blipFill>
        <p:spPr>
          <a:xfrm>
            <a:off x="7819848" y="589116"/>
            <a:ext cx="3365500" cy="1017347"/>
          </a:xfrm>
          <a:prstGeom prst="rect">
            <a:avLst/>
          </a:prstGeom>
        </p:spPr>
      </p:pic>
      <p:sp>
        <p:nvSpPr>
          <p:cNvPr id="74" name="BlokTextu 73">
            <a:extLst>
              <a:ext uri="{FF2B5EF4-FFF2-40B4-BE49-F238E27FC236}">
                <a16:creationId xmlns:a16="http://schemas.microsoft.com/office/drawing/2014/main" id="{189B8C76-3D76-A363-5828-804C37BD6F30}"/>
              </a:ext>
            </a:extLst>
          </p:cNvPr>
          <p:cNvSpPr txBox="1"/>
          <p:nvPr/>
        </p:nvSpPr>
        <p:spPr>
          <a:xfrm>
            <a:off x="7889011" y="704960"/>
            <a:ext cx="1242648" cy="276999"/>
          </a:xfrm>
          <a:prstGeom prst="rect">
            <a:avLst/>
          </a:prstGeom>
          <a:noFill/>
        </p:spPr>
        <p:txBody>
          <a:bodyPr wrap="none" rtlCol="0">
            <a:spAutoFit/>
          </a:bodyPr>
          <a:lstStyle/>
          <a:p>
            <a:pPr>
              <a:spcBef>
                <a:spcPts val="450"/>
              </a:spcBef>
              <a:spcAft>
                <a:spcPts val="900"/>
              </a:spcAft>
            </a:pPr>
            <a:r>
              <a:rPr lang="de-AT" sz="1200" b="1" noProof="0" dirty="0">
                <a:solidFill>
                  <a:srgbClr val="412400"/>
                </a:solidFill>
                <a:effectLst/>
                <a:latin typeface="Poppins SemiBold" pitchFamily="2" charset="0"/>
                <a:cs typeface="Poppins SemiBold" pitchFamily="2" charset="0"/>
              </a:rPr>
              <a:t>Berechtigung</a:t>
            </a:r>
          </a:p>
        </p:txBody>
      </p:sp>
      <p:sp>
        <p:nvSpPr>
          <p:cNvPr id="75" name="BlokTextu 74">
            <a:extLst>
              <a:ext uri="{FF2B5EF4-FFF2-40B4-BE49-F238E27FC236}">
                <a16:creationId xmlns:a16="http://schemas.microsoft.com/office/drawing/2014/main" id="{2BBF3142-988A-CF56-0B53-AB0C4BB364F8}"/>
              </a:ext>
            </a:extLst>
          </p:cNvPr>
          <p:cNvSpPr txBox="1"/>
          <p:nvPr/>
        </p:nvSpPr>
        <p:spPr>
          <a:xfrm>
            <a:off x="7889012" y="922094"/>
            <a:ext cx="3153662" cy="600164"/>
          </a:xfrm>
          <a:prstGeom prst="rect">
            <a:avLst/>
          </a:prstGeom>
          <a:noFill/>
        </p:spPr>
        <p:txBody>
          <a:bodyPr wrap="square" rtlCol="0">
            <a:spAutoFit/>
          </a:bodyPr>
          <a:lstStyle/>
          <a:p>
            <a:pPr>
              <a:spcBef>
                <a:spcPts val="450"/>
              </a:spcBef>
              <a:spcAft>
                <a:spcPts val="900"/>
              </a:spcAft>
            </a:pPr>
            <a:r>
              <a:rPr lang="de-AT" sz="1100" noProof="0" dirty="0">
                <a:solidFill>
                  <a:srgbClr val="412400"/>
                </a:solidFill>
                <a:effectLst/>
                <a:latin typeface="Inter" panose="02000503000000020004" pitchFamily="2" charset="0"/>
              </a:rPr>
              <a:t>zur Montage, Reparatur, Wartung, Rekonstruktion, Inspektion und Prüfung von festgelegten Drucktechnischen Anlagen</a:t>
            </a:r>
          </a:p>
        </p:txBody>
      </p:sp>
      <p:sp>
        <p:nvSpPr>
          <p:cNvPr id="10" name="Pravouholník 9">
            <a:extLst>
              <a:ext uri="{FF2B5EF4-FFF2-40B4-BE49-F238E27FC236}">
                <a16:creationId xmlns:a16="http://schemas.microsoft.com/office/drawing/2014/main" id="{22ABDFA0-C4A0-1B3B-5AF1-CEB918802F54}"/>
              </a:ext>
            </a:extLst>
          </p:cNvPr>
          <p:cNvSpPr/>
          <p:nvPr/>
        </p:nvSpPr>
        <p:spPr>
          <a:xfrm>
            <a:off x="0" y="952924"/>
            <a:ext cx="647700" cy="1778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noProof="0" dirty="0"/>
          </a:p>
        </p:txBody>
      </p:sp>
    </p:spTree>
    <p:extLst>
      <p:ext uri="{BB962C8B-B14F-4D97-AF65-F5344CB8AC3E}">
        <p14:creationId xmlns:p14="http://schemas.microsoft.com/office/powerpoint/2010/main" val="4137529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lokTextu 10">
            <a:extLst>
              <a:ext uri="{FF2B5EF4-FFF2-40B4-BE49-F238E27FC236}">
                <a16:creationId xmlns:a16="http://schemas.microsoft.com/office/drawing/2014/main" id="{CB5FC45C-6227-B5B7-5D70-FC0BC0AA56FC}"/>
              </a:ext>
            </a:extLst>
          </p:cNvPr>
          <p:cNvSpPr txBox="1"/>
          <p:nvPr/>
        </p:nvSpPr>
        <p:spPr>
          <a:xfrm>
            <a:off x="849527" y="1980239"/>
            <a:ext cx="4035293" cy="4524315"/>
          </a:xfrm>
          <a:prstGeom prst="rect">
            <a:avLst/>
          </a:prstGeom>
          <a:noFill/>
        </p:spPr>
        <p:txBody>
          <a:bodyPr wrap="square">
            <a:spAutoFit/>
          </a:bodyPr>
          <a:lstStyle/>
          <a:p>
            <a:r>
              <a:rPr lang="de-AT" noProof="0" dirty="0">
                <a:solidFill>
                  <a:srgbClr val="373937"/>
                </a:solidFill>
                <a:effectLst/>
                <a:latin typeface="Inter" panose="02000503000000020004" pitchFamily="2" charset="0"/>
              </a:rPr>
              <a:t>In Zusammenarbeit mit unseren Schweizer Partnern haben wir die Entwicklung von drei Typen von Gütercontainerwagen gestartet – den </a:t>
            </a:r>
            <a:r>
              <a:rPr lang="de-AT" noProof="0" dirty="0" err="1">
                <a:solidFill>
                  <a:srgbClr val="373937"/>
                </a:solidFill>
                <a:effectLst/>
                <a:latin typeface="Inter" panose="02000503000000020004" pitchFamily="2" charset="0"/>
              </a:rPr>
              <a:t>Sgns</a:t>
            </a:r>
            <a:r>
              <a:rPr lang="de-AT" noProof="0" dirty="0">
                <a:solidFill>
                  <a:srgbClr val="373937"/>
                </a:solidFill>
                <a:effectLst/>
                <a:latin typeface="Inter" panose="02000503000000020004" pitchFamily="2" charset="0"/>
              </a:rPr>
              <a:t> (s) 60´ Fahrgestellwagen, den </a:t>
            </a:r>
            <a:r>
              <a:rPr lang="de-AT" noProof="0" dirty="0" err="1">
                <a:solidFill>
                  <a:srgbClr val="373937"/>
                </a:solidFill>
                <a:effectLst/>
                <a:latin typeface="Inter" panose="02000503000000020004" pitchFamily="2" charset="0"/>
              </a:rPr>
              <a:t>Sgmmns</a:t>
            </a:r>
            <a:r>
              <a:rPr lang="de-AT" noProof="0" dirty="0">
                <a:solidFill>
                  <a:srgbClr val="373937"/>
                </a:solidFill>
                <a:effectLst/>
                <a:latin typeface="Inter" panose="02000503000000020004" pitchFamily="2" charset="0"/>
              </a:rPr>
              <a:t> (s) 40´ Wagen und den 2-achsigen </a:t>
            </a:r>
            <a:r>
              <a:rPr lang="de-AT" noProof="0" dirty="0" err="1">
                <a:solidFill>
                  <a:srgbClr val="373937"/>
                </a:solidFill>
                <a:effectLst/>
                <a:latin typeface="Inter" panose="02000503000000020004" pitchFamily="2" charset="0"/>
              </a:rPr>
              <a:t>Lgns</a:t>
            </a:r>
            <a:r>
              <a:rPr lang="de-AT" noProof="0" dirty="0">
                <a:solidFill>
                  <a:srgbClr val="373937"/>
                </a:solidFill>
                <a:effectLst/>
                <a:latin typeface="Inter" panose="02000503000000020004" pitchFamily="2" charset="0"/>
              </a:rPr>
              <a:t> 40´ Wagen. In den Jahren 2023 und 2024 wurden erfolgreich Prototypen dieser Wagen hergestellt und auf der Strecke getestet, wobei wir die TSI-Zertifikate für deren Produktion erhalten haben. Im Laufe des Jahres 2024 wird auch der Zulassungsprozess bei der ERA abgeschlossen.</a:t>
            </a:r>
          </a:p>
        </p:txBody>
      </p:sp>
      <p:pic>
        <p:nvPicPr>
          <p:cNvPr id="3" name="Obrázok 2">
            <a:extLst>
              <a:ext uri="{FF2B5EF4-FFF2-40B4-BE49-F238E27FC236}">
                <a16:creationId xmlns:a16="http://schemas.microsoft.com/office/drawing/2014/main" id="{0CAAF147-40B5-DC4E-0D8C-AD9E43FD7672}"/>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534525" y="1"/>
            <a:ext cx="6657475" cy="6858000"/>
          </a:xfrm>
          <a:prstGeom prst="rect">
            <a:avLst/>
          </a:prstGeom>
        </p:spPr>
      </p:pic>
      <p:sp>
        <p:nvSpPr>
          <p:cNvPr id="2" name="BlokTextu 1">
            <a:extLst>
              <a:ext uri="{FF2B5EF4-FFF2-40B4-BE49-F238E27FC236}">
                <a16:creationId xmlns:a16="http://schemas.microsoft.com/office/drawing/2014/main" id="{0B1F25A6-6FA5-DE86-FB10-E2596EF90FB2}"/>
              </a:ext>
            </a:extLst>
          </p:cNvPr>
          <p:cNvSpPr txBox="1"/>
          <p:nvPr/>
        </p:nvSpPr>
        <p:spPr>
          <a:xfrm>
            <a:off x="839018" y="819666"/>
            <a:ext cx="2539478" cy="800219"/>
          </a:xfrm>
          <a:prstGeom prst="rect">
            <a:avLst/>
          </a:prstGeom>
          <a:noFill/>
        </p:spPr>
        <p:txBody>
          <a:bodyPr wrap="none" rtlCol="0">
            <a:spAutoFit/>
          </a:bodyPr>
          <a:lstStyle/>
          <a:p>
            <a:r>
              <a:rPr lang="de-AT" sz="2300" b="1" noProof="0" dirty="0">
                <a:solidFill>
                  <a:srgbClr val="400000"/>
                </a:solidFill>
                <a:latin typeface="Poppins SemiBold" pitchFamily="2" charset="0"/>
                <a:cs typeface="Poppins SemiBold" pitchFamily="2" charset="0"/>
              </a:rPr>
              <a:t>Herstellung von</a:t>
            </a:r>
          </a:p>
          <a:p>
            <a:r>
              <a:rPr lang="de-AT" sz="2300" b="1" noProof="0" dirty="0">
                <a:solidFill>
                  <a:srgbClr val="400000"/>
                </a:solidFill>
                <a:latin typeface="Poppins SemiBold" pitchFamily="2" charset="0"/>
                <a:cs typeface="Poppins SemiBold" pitchFamily="2" charset="0"/>
              </a:rPr>
              <a:t>Güterwagen</a:t>
            </a:r>
          </a:p>
        </p:txBody>
      </p:sp>
      <p:pic>
        <p:nvPicPr>
          <p:cNvPr id="4" name="Obrázok 3">
            <a:extLst>
              <a:ext uri="{FF2B5EF4-FFF2-40B4-BE49-F238E27FC236}">
                <a16:creationId xmlns:a16="http://schemas.microsoft.com/office/drawing/2014/main" id="{22D2D2A6-761C-2C0D-FA36-4A98801FEA48}"/>
              </a:ext>
            </a:extLst>
          </p:cNvPr>
          <p:cNvPicPr>
            <a:picLocks noChangeAspect="1"/>
          </p:cNvPicPr>
          <p:nvPr/>
        </p:nvPicPr>
        <p:blipFill>
          <a:blip r:embed="rId3"/>
          <a:stretch>
            <a:fillRect/>
          </a:stretch>
        </p:blipFill>
        <p:spPr>
          <a:xfrm>
            <a:off x="0" y="936438"/>
            <a:ext cx="647700" cy="177800"/>
          </a:xfrm>
          <a:prstGeom prst="rect">
            <a:avLst/>
          </a:prstGeom>
        </p:spPr>
      </p:pic>
    </p:spTree>
    <p:extLst>
      <p:ext uri="{BB962C8B-B14F-4D97-AF65-F5344CB8AC3E}">
        <p14:creationId xmlns:p14="http://schemas.microsoft.com/office/powerpoint/2010/main" val="2901024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a:extLst>
              <a:ext uri="{FF2B5EF4-FFF2-40B4-BE49-F238E27FC236}">
                <a16:creationId xmlns:a16="http://schemas.microsoft.com/office/drawing/2014/main" id="{334FC70C-CB7B-9470-A3C2-44230E56751F}"/>
              </a:ext>
            </a:extLst>
          </p:cNvPr>
          <p:cNvPicPr>
            <a:picLocks noChangeAspect="1"/>
          </p:cNvPicPr>
          <p:nvPr/>
        </p:nvPicPr>
        <p:blipFill>
          <a:blip r:embed="rId2"/>
          <a:stretch>
            <a:fillRect/>
          </a:stretch>
        </p:blipFill>
        <p:spPr>
          <a:xfrm>
            <a:off x="953589" y="450850"/>
            <a:ext cx="11238411" cy="5956300"/>
          </a:xfrm>
          <a:prstGeom prst="rect">
            <a:avLst/>
          </a:prstGeom>
        </p:spPr>
      </p:pic>
      <p:pic>
        <p:nvPicPr>
          <p:cNvPr id="10" name="Obrázok 9">
            <a:extLst>
              <a:ext uri="{FF2B5EF4-FFF2-40B4-BE49-F238E27FC236}">
                <a16:creationId xmlns:a16="http://schemas.microsoft.com/office/drawing/2014/main" id="{97CF21F0-8861-A8C1-5AD4-C2C7FDE4B87F}"/>
              </a:ext>
            </a:extLst>
          </p:cNvPr>
          <p:cNvPicPr>
            <a:picLocks noChangeAspect="1"/>
          </p:cNvPicPr>
          <p:nvPr/>
        </p:nvPicPr>
        <p:blipFill>
          <a:blip r:embed="rId3"/>
          <a:stretch>
            <a:fillRect/>
          </a:stretch>
        </p:blipFill>
        <p:spPr>
          <a:xfrm>
            <a:off x="0" y="936438"/>
            <a:ext cx="647700" cy="177800"/>
          </a:xfrm>
          <a:prstGeom prst="rect">
            <a:avLst/>
          </a:prstGeom>
        </p:spPr>
      </p:pic>
      <p:pic>
        <p:nvPicPr>
          <p:cNvPr id="2" name="Obrázok 1">
            <a:extLst>
              <a:ext uri="{FF2B5EF4-FFF2-40B4-BE49-F238E27FC236}">
                <a16:creationId xmlns:a16="http://schemas.microsoft.com/office/drawing/2014/main" id="{D74B36F2-D334-320C-29A8-95932883B933}"/>
              </a:ext>
            </a:extLst>
          </p:cNvPr>
          <p:cNvPicPr>
            <a:picLocks noChangeAspect="1"/>
          </p:cNvPicPr>
          <p:nvPr/>
        </p:nvPicPr>
        <p:blipFill>
          <a:blip r:embed="rId4"/>
          <a:stretch>
            <a:fillRect/>
          </a:stretch>
        </p:blipFill>
        <p:spPr>
          <a:xfrm>
            <a:off x="2749550" y="835282"/>
            <a:ext cx="6692900" cy="4940300"/>
          </a:xfrm>
          <a:prstGeom prst="rect">
            <a:avLst/>
          </a:prstGeom>
        </p:spPr>
      </p:pic>
      <p:sp>
        <p:nvSpPr>
          <p:cNvPr id="3" name="BlokTextu 2">
            <a:extLst>
              <a:ext uri="{FF2B5EF4-FFF2-40B4-BE49-F238E27FC236}">
                <a16:creationId xmlns:a16="http://schemas.microsoft.com/office/drawing/2014/main" id="{FAFE86C0-7CDA-A07A-88B0-4601248FDD2E}"/>
              </a:ext>
            </a:extLst>
          </p:cNvPr>
          <p:cNvSpPr txBox="1"/>
          <p:nvPr/>
        </p:nvSpPr>
        <p:spPr>
          <a:xfrm>
            <a:off x="5551620" y="1952367"/>
            <a:ext cx="1088760" cy="246221"/>
          </a:xfrm>
          <a:prstGeom prst="rect">
            <a:avLst/>
          </a:prstGeom>
          <a:noFill/>
        </p:spPr>
        <p:txBody>
          <a:bodyPr wrap="none" rtlCol="0">
            <a:spAutoFit/>
          </a:bodyPr>
          <a:lstStyle/>
          <a:p>
            <a:pPr algn="ctr"/>
            <a:r>
              <a:rPr lang="de-AT" sz="1000" b="1" noProof="0" dirty="0" err="1">
                <a:latin typeface="Inter SemiBold" panose="02000503000000020004" pitchFamily="2" charset="0"/>
                <a:ea typeface="Inter SemiBold" panose="02000503000000020004" pitchFamily="2" charset="0"/>
              </a:rPr>
              <a:t>Lgns</a:t>
            </a:r>
            <a:r>
              <a:rPr lang="de-AT" sz="1000" b="1" noProof="0" dirty="0">
                <a:latin typeface="Inter SemiBold" panose="02000503000000020004" pitchFamily="2" charset="0"/>
                <a:ea typeface="Inter SemiBold" panose="02000503000000020004" pitchFamily="2" charset="0"/>
              </a:rPr>
              <a:t> 40‘ 2024</a:t>
            </a:r>
          </a:p>
        </p:txBody>
      </p:sp>
      <p:sp>
        <p:nvSpPr>
          <p:cNvPr id="4" name="BlokTextu 3">
            <a:extLst>
              <a:ext uri="{FF2B5EF4-FFF2-40B4-BE49-F238E27FC236}">
                <a16:creationId xmlns:a16="http://schemas.microsoft.com/office/drawing/2014/main" id="{24F6EC72-E7D4-032F-4453-9114439725EE}"/>
              </a:ext>
            </a:extLst>
          </p:cNvPr>
          <p:cNvSpPr txBox="1"/>
          <p:nvPr/>
        </p:nvSpPr>
        <p:spPr>
          <a:xfrm>
            <a:off x="5328001" y="4007708"/>
            <a:ext cx="1535998" cy="246221"/>
          </a:xfrm>
          <a:prstGeom prst="rect">
            <a:avLst/>
          </a:prstGeom>
          <a:noFill/>
        </p:spPr>
        <p:txBody>
          <a:bodyPr wrap="none" rtlCol="0">
            <a:spAutoFit/>
          </a:bodyPr>
          <a:lstStyle/>
          <a:p>
            <a:pPr algn="ctr"/>
            <a:r>
              <a:rPr lang="de-AT" sz="1000" b="1" noProof="0" dirty="0" err="1">
                <a:latin typeface="Inter SemiBold" panose="02000503000000020004" pitchFamily="2" charset="0"/>
                <a:ea typeface="Inter SemiBold" panose="02000503000000020004" pitchFamily="2" charset="0"/>
              </a:rPr>
              <a:t>Sgmmns</a:t>
            </a:r>
            <a:r>
              <a:rPr lang="de-AT" sz="1000" b="1" noProof="0" dirty="0">
                <a:latin typeface="Inter SemiBold" panose="02000503000000020004" pitchFamily="2" charset="0"/>
                <a:ea typeface="Inter SemiBold" panose="02000503000000020004" pitchFamily="2" charset="0"/>
              </a:rPr>
              <a:t> (s) 40´ 2024</a:t>
            </a:r>
          </a:p>
        </p:txBody>
      </p:sp>
      <p:sp>
        <p:nvSpPr>
          <p:cNvPr id="5" name="BlokTextu 4">
            <a:extLst>
              <a:ext uri="{FF2B5EF4-FFF2-40B4-BE49-F238E27FC236}">
                <a16:creationId xmlns:a16="http://schemas.microsoft.com/office/drawing/2014/main" id="{927F1616-D9D5-518B-9DD9-190CDAF11074}"/>
              </a:ext>
            </a:extLst>
          </p:cNvPr>
          <p:cNvSpPr txBox="1"/>
          <p:nvPr/>
        </p:nvSpPr>
        <p:spPr>
          <a:xfrm>
            <a:off x="5440211" y="5986103"/>
            <a:ext cx="1311578" cy="246221"/>
          </a:xfrm>
          <a:prstGeom prst="rect">
            <a:avLst/>
          </a:prstGeom>
          <a:noFill/>
        </p:spPr>
        <p:txBody>
          <a:bodyPr wrap="none" rtlCol="0">
            <a:spAutoFit/>
          </a:bodyPr>
          <a:lstStyle/>
          <a:p>
            <a:r>
              <a:rPr lang="de-AT" sz="1000" b="1" noProof="0" dirty="0" err="1">
                <a:solidFill>
                  <a:srgbClr val="373937"/>
                </a:solidFill>
                <a:effectLst/>
                <a:latin typeface="Inter" panose="02000503000000020004" pitchFamily="2" charset="0"/>
              </a:rPr>
              <a:t>Sgns</a:t>
            </a:r>
            <a:r>
              <a:rPr lang="de-AT" sz="1000" b="1" noProof="0" dirty="0">
                <a:solidFill>
                  <a:srgbClr val="373937"/>
                </a:solidFill>
                <a:effectLst/>
                <a:latin typeface="Inter" panose="02000503000000020004" pitchFamily="2" charset="0"/>
              </a:rPr>
              <a:t> (s) 60´ 2024</a:t>
            </a:r>
            <a:endParaRPr lang="de-AT" sz="1000" noProof="0" dirty="0">
              <a:solidFill>
                <a:srgbClr val="373937"/>
              </a:solidFill>
              <a:effectLst/>
              <a:latin typeface="Inter SemiBold" panose="02000503000000020004" pitchFamily="2" charset="0"/>
            </a:endParaRPr>
          </a:p>
        </p:txBody>
      </p:sp>
    </p:spTree>
    <p:extLst>
      <p:ext uri="{BB962C8B-B14F-4D97-AF65-F5344CB8AC3E}">
        <p14:creationId xmlns:p14="http://schemas.microsoft.com/office/powerpoint/2010/main" val="2289675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52448-977E-B337-3CD7-1791406E89A0}"/>
            </a:ext>
          </a:extLst>
        </p:cNvPr>
        <p:cNvGrpSpPr/>
        <p:nvPr/>
      </p:nvGrpSpPr>
      <p:grpSpPr>
        <a:xfrm>
          <a:off x="0" y="0"/>
          <a:ext cx="0" cy="0"/>
          <a:chOff x="0" y="0"/>
          <a:chExt cx="0" cy="0"/>
        </a:xfrm>
      </p:grpSpPr>
      <p:pic>
        <p:nvPicPr>
          <p:cNvPr id="5" name="Obrázok 4">
            <a:extLst>
              <a:ext uri="{FF2B5EF4-FFF2-40B4-BE49-F238E27FC236}">
                <a16:creationId xmlns:a16="http://schemas.microsoft.com/office/drawing/2014/main" id="{AE22EA66-6A56-4ED2-32A1-7C9C4E85A75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26853" y="-1"/>
            <a:ext cx="6265146" cy="6858001"/>
          </a:xfrm>
          <a:prstGeom prst="rect">
            <a:avLst/>
          </a:prstGeom>
        </p:spPr>
      </p:pic>
      <p:sp>
        <p:nvSpPr>
          <p:cNvPr id="11" name="BlokTextu 10">
            <a:extLst>
              <a:ext uri="{FF2B5EF4-FFF2-40B4-BE49-F238E27FC236}">
                <a16:creationId xmlns:a16="http://schemas.microsoft.com/office/drawing/2014/main" id="{E78997E3-69F1-31B6-382B-ECC6B6E996A7}"/>
              </a:ext>
            </a:extLst>
          </p:cNvPr>
          <p:cNvSpPr txBox="1"/>
          <p:nvPr/>
        </p:nvSpPr>
        <p:spPr>
          <a:xfrm>
            <a:off x="849527" y="1980239"/>
            <a:ext cx="4227799" cy="4524315"/>
          </a:xfrm>
          <a:prstGeom prst="rect">
            <a:avLst/>
          </a:prstGeom>
          <a:noFill/>
        </p:spPr>
        <p:txBody>
          <a:bodyPr wrap="square">
            <a:spAutoFit/>
          </a:bodyPr>
          <a:lstStyle/>
          <a:p>
            <a:r>
              <a:rPr lang="de-AT" noProof="0" dirty="0">
                <a:solidFill>
                  <a:srgbClr val="373937"/>
                </a:solidFill>
                <a:effectLst/>
                <a:latin typeface="Inter" panose="02000503000000020004" pitchFamily="2" charset="0"/>
              </a:rPr>
              <a:t>Der genehmigte Produktionsprozess ist auf die Neuproduktion von Radsätzen für Güterwagen aus neuen Komponenten ausgerichtet.</a:t>
            </a:r>
          </a:p>
          <a:p>
            <a:endParaRPr lang="de-AT" noProof="0" dirty="0">
              <a:solidFill>
                <a:srgbClr val="373937"/>
              </a:solidFill>
              <a:latin typeface="Inter" panose="02000503000000020004" pitchFamily="2" charset="0"/>
            </a:endParaRPr>
          </a:p>
          <a:p>
            <a:r>
              <a:rPr lang="de-AT" noProof="0" dirty="0">
                <a:solidFill>
                  <a:srgbClr val="373937"/>
                </a:solidFill>
                <a:effectLst/>
                <a:latin typeface="Inter" panose="02000503000000020004" pitchFamily="2" charset="0"/>
              </a:rPr>
              <a:t>Die verwendeten Komponenten werden mit vollständiger technischer Dokumentation bereitgestellt und stammen von zertifizierten Herstellern. Mit modernster technischer Ausrüstung und erfahrenem Personal gewährleisten wir in unserem Betrieb den Produktionsprozess, um die gewünschte Qualität und Kundenzufriedenheit zu erreichen.</a:t>
            </a:r>
          </a:p>
        </p:txBody>
      </p:sp>
      <p:sp>
        <p:nvSpPr>
          <p:cNvPr id="3" name="BlokTextu 2">
            <a:extLst>
              <a:ext uri="{FF2B5EF4-FFF2-40B4-BE49-F238E27FC236}">
                <a16:creationId xmlns:a16="http://schemas.microsoft.com/office/drawing/2014/main" id="{24487AFF-57F5-48B4-8C72-B0100FDEBDB9}"/>
              </a:ext>
            </a:extLst>
          </p:cNvPr>
          <p:cNvSpPr txBox="1"/>
          <p:nvPr/>
        </p:nvSpPr>
        <p:spPr>
          <a:xfrm>
            <a:off x="839018" y="819666"/>
            <a:ext cx="2400016" cy="800219"/>
          </a:xfrm>
          <a:prstGeom prst="rect">
            <a:avLst/>
          </a:prstGeom>
          <a:noFill/>
        </p:spPr>
        <p:txBody>
          <a:bodyPr wrap="none" rtlCol="0">
            <a:spAutoFit/>
          </a:bodyPr>
          <a:lstStyle/>
          <a:p>
            <a:r>
              <a:rPr lang="de-AT" sz="2300" b="1" noProof="0" dirty="0">
                <a:solidFill>
                  <a:srgbClr val="400000"/>
                </a:solidFill>
                <a:latin typeface="Poppins SemiBold" pitchFamily="2" charset="0"/>
                <a:cs typeface="Poppins SemiBold" pitchFamily="2" charset="0"/>
              </a:rPr>
              <a:t>Herstellung</a:t>
            </a:r>
            <a:br>
              <a:rPr lang="de-AT" sz="2300" b="1" noProof="0" dirty="0">
                <a:solidFill>
                  <a:srgbClr val="400000"/>
                </a:solidFill>
                <a:latin typeface="Poppins SemiBold" pitchFamily="2" charset="0"/>
                <a:cs typeface="Poppins SemiBold" pitchFamily="2" charset="0"/>
              </a:rPr>
            </a:br>
            <a:r>
              <a:rPr lang="de-AT" sz="2300" b="1" noProof="0" dirty="0">
                <a:solidFill>
                  <a:srgbClr val="400000"/>
                </a:solidFill>
                <a:latin typeface="Poppins SemiBold" pitchFamily="2" charset="0"/>
                <a:cs typeface="Poppins SemiBold" pitchFamily="2" charset="0"/>
              </a:rPr>
              <a:t>von Radsätzen</a:t>
            </a:r>
          </a:p>
        </p:txBody>
      </p:sp>
      <p:pic>
        <p:nvPicPr>
          <p:cNvPr id="2" name="Obrázok 1">
            <a:extLst>
              <a:ext uri="{FF2B5EF4-FFF2-40B4-BE49-F238E27FC236}">
                <a16:creationId xmlns:a16="http://schemas.microsoft.com/office/drawing/2014/main" id="{6624283A-BCEC-9C49-41BB-EDF494D02426}"/>
              </a:ext>
            </a:extLst>
          </p:cNvPr>
          <p:cNvPicPr>
            <a:picLocks noChangeAspect="1"/>
          </p:cNvPicPr>
          <p:nvPr/>
        </p:nvPicPr>
        <p:blipFill>
          <a:blip r:embed="rId3"/>
          <a:stretch>
            <a:fillRect/>
          </a:stretch>
        </p:blipFill>
        <p:spPr>
          <a:xfrm>
            <a:off x="0" y="936438"/>
            <a:ext cx="647700" cy="177800"/>
          </a:xfrm>
          <a:prstGeom prst="rect">
            <a:avLst/>
          </a:prstGeom>
        </p:spPr>
      </p:pic>
    </p:spTree>
    <p:extLst>
      <p:ext uri="{BB962C8B-B14F-4D97-AF65-F5344CB8AC3E}">
        <p14:creationId xmlns:p14="http://schemas.microsoft.com/office/powerpoint/2010/main" val="1541550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DE41F-C933-981C-1BF7-5C9DDE19A7D8}"/>
            </a:ext>
          </a:extLst>
        </p:cNvPr>
        <p:cNvGrpSpPr/>
        <p:nvPr/>
      </p:nvGrpSpPr>
      <p:grpSpPr>
        <a:xfrm>
          <a:off x="0" y="0"/>
          <a:ext cx="0" cy="0"/>
          <a:chOff x="0" y="0"/>
          <a:chExt cx="0" cy="0"/>
        </a:xfrm>
      </p:grpSpPr>
      <p:pic>
        <p:nvPicPr>
          <p:cNvPr id="3" name="Obrázok 2">
            <a:extLst>
              <a:ext uri="{FF2B5EF4-FFF2-40B4-BE49-F238E27FC236}">
                <a16:creationId xmlns:a16="http://schemas.microsoft.com/office/drawing/2014/main" id="{256A8916-7152-AA4B-5713-E29A19664660}"/>
              </a:ext>
            </a:extLst>
          </p:cNvPr>
          <p:cNvPicPr>
            <a:picLocks noChangeAspect="1"/>
          </p:cNvPicPr>
          <p:nvPr/>
        </p:nvPicPr>
        <p:blipFill>
          <a:blip r:embed="rId2"/>
          <a:stretch>
            <a:fillRect/>
          </a:stretch>
        </p:blipFill>
        <p:spPr>
          <a:xfrm>
            <a:off x="953588" y="450849"/>
            <a:ext cx="10755812" cy="5952871"/>
          </a:xfrm>
          <a:prstGeom prst="rect">
            <a:avLst/>
          </a:prstGeom>
        </p:spPr>
      </p:pic>
      <p:pic>
        <p:nvPicPr>
          <p:cNvPr id="10" name="Obrázok 9">
            <a:extLst>
              <a:ext uri="{FF2B5EF4-FFF2-40B4-BE49-F238E27FC236}">
                <a16:creationId xmlns:a16="http://schemas.microsoft.com/office/drawing/2014/main" id="{3BFE7A53-3463-31B9-1648-29CA8C3EB993}"/>
              </a:ext>
            </a:extLst>
          </p:cNvPr>
          <p:cNvPicPr>
            <a:picLocks noChangeAspect="1"/>
          </p:cNvPicPr>
          <p:nvPr/>
        </p:nvPicPr>
        <p:blipFill>
          <a:blip r:embed="rId3"/>
          <a:stretch>
            <a:fillRect/>
          </a:stretch>
        </p:blipFill>
        <p:spPr>
          <a:xfrm>
            <a:off x="0" y="936438"/>
            <a:ext cx="647700" cy="177800"/>
          </a:xfrm>
          <a:prstGeom prst="rect">
            <a:avLst/>
          </a:prstGeom>
        </p:spPr>
      </p:pic>
      <p:pic>
        <p:nvPicPr>
          <p:cNvPr id="2" name="Obrázok 1">
            <a:extLst>
              <a:ext uri="{FF2B5EF4-FFF2-40B4-BE49-F238E27FC236}">
                <a16:creationId xmlns:a16="http://schemas.microsoft.com/office/drawing/2014/main" id="{A411F2B2-4252-7FFF-31D9-4C6C5047D498}"/>
              </a:ext>
            </a:extLst>
          </p:cNvPr>
          <p:cNvPicPr>
            <a:picLocks noChangeAspect="1"/>
          </p:cNvPicPr>
          <p:nvPr/>
        </p:nvPicPr>
        <p:blipFill>
          <a:blip r:embed="rId4"/>
          <a:stretch>
            <a:fillRect/>
          </a:stretch>
        </p:blipFill>
        <p:spPr>
          <a:xfrm>
            <a:off x="3168650" y="2101850"/>
            <a:ext cx="5854700" cy="2654300"/>
          </a:xfrm>
          <a:prstGeom prst="rect">
            <a:avLst/>
          </a:prstGeom>
        </p:spPr>
      </p:pic>
      <p:sp>
        <p:nvSpPr>
          <p:cNvPr id="4" name="BlokTextu 3">
            <a:extLst>
              <a:ext uri="{FF2B5EF4-FFF2-40B4-BE49-F238E27FC236}">
                <a16:creationId xmlns:a16="http://schemas.microsoft.com/office/drawing/2014/main" id="{34212063-DF1D-95B6-3E87-5C2E446686CD}"/>
              </a:ext>
            </a:extLst>
          </p:cNvPr>
          <p:cNvSpPr txBox="1"/>
          <p:nvPr/>
        </p:nvSpPr>
        <p:spPr>
          <a:xfrm>
            <a:off x="3450083" y="5986103"/>
            <a:ext cx="5291833" cy="246221"/>
          </a:xfrm>
          <a:prstGeom prst="rect">
            <a:avLst/>
          </a:prstGeom>
          <a:noFill/>
        </p:spPr>
        <p:txBody>
          <a:bodyPr wrap="none" rtlCol="0">
            <a:spAutoFit/>
          </a:bodyPr>
          <a:lstStyle/>
          <a:p>
            <a:r>
              <a:rPr lang="de-AT" sz="1000" b="1" noProof="0" dirty="0">
                <a:solidFill>
                  <a:srgbClr val="373937"/>
                </a:solidFill>
                <a:effectLst/>
                <a:latin typeface="Inter" panose="02000503000000020004" pitchFamily="2" charset="0"/>
              </a:rPr>
              <a:t>Der genehmigte Konstruktionsstandard für Radsätze LTS 25t und LTS 23,5t/22,5t</a:t>
            </a:r>
          </a:p>
        </p:txBody>
      </p:sp>
    </p:spTree>
    <p:extLst>
      <p:ext uri="{BB962C8B-B14F-4D97-AF65-F5344CB8AC3E}">
        <p14:creationId xmlns:p14="http://schemas.microsoft.com/office/powerpoint/2010/main" val="2210313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D8C97-D0A1-7375-22FC-E48ED07D5A42}"/>
            </a:ext>
          </a:extLst>
        </p:cNvPr>
        <p:cNvGrpSpPr/>
        <p:nvPr/>
      </p:nvGrpSpPr>
      <p:grpSpPr>
        <a:xfrm>
          <a:off x="0" y="0"/>
          <a:ext cx="0" cy="0"/>
          <a:chOff x="0" y="0"/>
          <a:chExt cx="0" cy="0"/>
        </a:xfrm>
      </p:grpSpPr>
      <p:sp>
        <p:nvSpPr>
          <p:cNvPr id="8" name="BlokTextu 7">
            <a:extLst>
              <a:ext uri="{FF2B5EF4-FFF2-40B4-BE49-F238E27FC236}">
                <a16:creationId xmlns:a16="http://schemas.microsoft.com/office/drawing/2014/main" id="{0D4958CC-DD48-F4EA-65E2-9C9988EFCCA5}"/>
              </a:ext>
            </a:extLst>
          </p:cNvPr>
          <p:cNvSpPr txBox="1"/>
          <p:nvPr/>
        </p:nvSpPr>
        <p:spPr>
          <a:xfrm>
            <a:off x="867967" y="2144101"/>
            <a:ext cx="4819840" cy="4480714"/>
          </a:xfrm>
          <a:prstGeom prst="rect">
            <a:avLst/>
          </a:prstGeom>
          <a:noFill/>
        </p:spPr>
        <p:txBody>
          <a:bodyPr wrap="square">
            <a:spAutoFit/>
          </a:bodyPr>
          <a:lstStyle/>
          <a:p>
            <a:pPr marL="285750" indent="-285750">
              <a:spcBef>
                <a:spcPts val="525"/>
              </a:spcBef>
              <a:buFont typeface="Wingdings" pitchFamily="2" charset="2"/>
              <a:buChar char="§"/>
            </a:pPr>
            <a:r>
              <a:rPr lang="de-AT" sz="1600" noProof="0" dirty="0">
                <a:solidFill>
                  <a:srgbClr val="370043"/>
                </a:solidFill>
                <a:effectLst/>
                <a:latin typeface="Inter" panose="02000503000000020004" pitchFamily="2" charset="0"/>
                <a:ea typeface="Inter" panose="02000503000000020004" pitchFamily="2" charset="0"/>
              </a:rPr>
              <a:t>Austausch von Radsätzen und Fahrgestellen mit Waggonaufhängung vor Ort</a:t>
            </a:r>
          </a:p>
          <a:p>
            <a:pPr marL="285750" indent="-285750">
              <a:spcBef>
                <a:spcPts val="525"/>
              </a:spcBef>
              <a:buFont typeface="Wingdings" pitchFamily="2" charset="2"/>
              <a:buChar char="§"/>
            </a:pPr>
            <a:r>
              <a:rPr lang="de-AT" sz="1600" noProof="0" dirty="0">
                <a:solidFill>
                  <a:srgbClr val="370043"/>
                </a:solidFill>
                <a:effectLst/>
                <a:latin typeface="Inter" panose="02000503000000020004" pitchFamily="2" charset="0"/>
                <a:ea typeface="Inter" panose="02000503000000020004" pitchFamily="2" charset="0"/>
              </a:rPr>
              <a:t>Austausch von Zug- und Pufferkupplungen</a:t>
            </a:r>
          </a:p>
          <a:p>
            <a:pPr marL="285750" indent="-285750">
              <a:spcBef>
                <a:spcPts val="525"/>
              </a:spcBef>
              <a:buFont typeface="Wingdings" pitchFamily="2" charset="2"/>
              <a:buChar char="§"/>
            </a:pPr>
            <a:r>
              <a:rPr lang="de-AT" sz="1600" noProof="0" dirty="0">
                <a:solidFill>
                  <a:srgbClr val="370043"/>
                </a:solidFill>
                <a:effectLst/>
                <a:latin typeface="Inter" panose="02000503000000020004" pitchFamily="2" charset="0"/>
                <a:ea typeface="Inter" panose="02000503000000020004" pitchFamily="2" charset="0"/>
              </a:rPr>
              <a:t>Austausch von Bremskomponenten (Bremsverteiler, Relaisventile, Lastsensoren und Bremsschieber)</a:t>
            </a:r>
          </a:p>
          <a:p>
            <a:pPr marL="285750" indent="-285750">
              <a:spcBef>
                <a:spcPts val="525"/>
              </a:spcBef>
              <a:buFont typeface="Wingdings" pitchFamily="2" charset="2"/>
              <a:buChar char="§"/>
            </a:pPr>
            <a:r>
              <a:rPr lang="de-AT" sz="1600" noProof="0" dirty="0">
                <a:solidFill>
                  <a:srgbClr val="370043"/>
                </a:solidFill>
                <a:effectLst/>
                <a:latin typeface="Inter" panose="02000503000000020004" pitchFamily="2" charset="0"/>
                <a:ea typeface="Inter" panose="02000503000000020004" pitchFamily="2" charset="0"/>
              </a:rPr>
              <a:t>Austausch von Bremsschiebern</a:t>
            </a:r>
          </a:p>
          <a:p>
            <a:pPr marL="285750" indent="-285750">
              <a:spcBef>
                <a:spcPts val="525"/>
              </a:spcBef>
              <a:buFont typeface="Wingdings" pitchFamily="2" charset="2"/>
              <a:buChar char="§"/>
            </a:pPr>
            <a:r>
              <a:rPr lang="de-AT" sz="1600" noProof="0" dirty="0">
                <a:solidFill>
                  <a:srgbClr val="370043"/>
                </a:solidFill>
                <a:effectLst/>
                <a:latin typeface="Inter" panose="02000503000000020004" pitchFamily="2" charset="0"/>
                <a:ea typeface="Inter" panose="02000503000000020004" pitchFamily="2" charset="0"/>
              </a:rPr>
              <a:t>Reparatur und Austausch von Sicherheitsvorrichtungen (Trittstufen, Handläufe, usw.)</a:t>
            </a:r>
          </a:p>
          <a:p>
            <a:pPr marL="285750" indent="-285750">
              <a:spcBef>
                <a:spcPts val="525"/>
              </a:spcBef>
              <a:buFont typeface="Wingdings" pitchFamily="2" charset="2"/>
              <a:buChar char="§"/>
            </a:pPr>
            <a:r>
              <a:rPr lang="de-AT" sz="1600" noProof="0" dirty="0">
                <a:solidFill>
                  <a:srgbClr val="370043"/>
                </a:solidFill>
                <a:effectLst/>
                <a:latin typeface="Inter" panose="02000503000000020004" pitchFamily="2" charset="0"/>
                <a:ea typeface="Inter" panose="02000503000000020004" pitchFamily="2" charset="0"/>
              </a:rPr>
              <a:t>Austausch von End- und Sicherheitsarmaturen sowie Steuermechanismen an Tankwagen</a:t>
            </a:r>
          </a:p>
          <a:p>
            <a:pPr marL="285750" indent="-285750">
              <a:spcBef>
                <a:spcPts val="525"/>
              </a:spcBef>
              <a:buFont typeface="Wingdings" pitchFamily="2" charset="2"/>
              <a:buChar char="§"/>
            </a:pPr>
            <a:r>
              <a:rPr lang="de-AT" sz="1600" noProof="0" dirty="0">
                <a:solidFill>
                  <a:srgbClr val="370043"/>
                </a:solidFill>
                <a:effectLst/>
                <a:latin typeface="Inter" panose="02000503000000020004" pitchFamily="2" charset="0"/>
                <a:ea typeface="Inter" panose="02000503000000020004" pitchFamily="2" charset="0"/>
              </a:rPr>
              <a:t>Bremsprüfung nach UIC 543-1 (PDR5 Gerät)</a:t>
            </a:r>
          </a:p>
          <a:p>
            <a:pPr marL="285750" indent="-285750">
              <a:spcBef>
                <a:spcPts val="525"/>
              </a:spcBef>
              <a:buFont typeface="Wingdings" pitchFamily="2" charset="2"/>
              <a:buChar char="§"/>
            </a:pPr>
            <a:r>
              <a:rPr lang="de-AT" sz="1600" noProof="0" dirty="0">
                <a:solidFill>
                  <a:srgbClr val="370043"/>
                </a:solidFill>
                <a:effectLst/>
                <a:latin typeface="Inter" panose="02000503000000020004" pitchFamily="2" charset="0"/>
                <a:ea typeface="Inter" panose="02000503000000020004" pitchFamily="2" charset="0"/>
              </a:rPr>
              <a:t>Reparatur von Waggonaufbauten durch Schweißen und Richten beschädigter Teile</a:t>
            </a:r>
          </a:p>
        </p:txBody>
      </p:sp>
      <p:sp>
        <p:nvSpPr>
          <p:cNvPr id="9" name="BlokTextu 8">
            <a:extLst>
              <a:ext uri="{FF2B5EF4-FFF2-40B4-BE49-F238E27FC236}">
                <a16:creationId xmlns:a16="http://schemas.microsoft.com/office/drawing/2014/main" id="{A18E4236-2EF7-40C5-9588-FD8C73EEC874}"/>
              </a:ext>
            </a:extLst>
          </p:cNvPr>
          <p:cNvSpPr txBox="1"/>
          <p:nvPr/>
        </p:nvSpPr>
        <p:spPr>
          <a:xfrm>
            <a:off x="6310074" y="2144101"/>
            <a:ext cx="5013959" cy="4234493"/>
          </a:xfrm>
          <a:prstGeom prst="rect">
            <a:avLst/>
          </a:prstGeom>
          <a:noFill/>
        </p:spPr>
        <p:txBody>
          <a:bodyPr wrap="square" rtlCol="0">
            <a:spAutoFit/>
          </a:bodyPr>
          <a:lstStyle/>
          <a:p>
            <a:pPr marL="285750" indent="-285750">
              <a:spcBef>
                <a:spcPts val="525"/>
              </a:spcBef>
              <a:buFont typeface="Wingdings" pitchFamily="2" charset="2"/>
              <a:buChar char="§"/>
            </a:pPr>
            <a:r>
              <a:rPr lang="de-AT" sz="1600" noProof="0" dirty="0">
                <a:solidFill>
                  <a:srgbClr val="370043"/>
                </a:solidFill>
                <a:effectLst/>
                <a:latin typeface="Inter" panose="02000503000000020004" pitchFamily="2" charset="0"/>
                <a:ea typeface="Inter" panose="02000503000000020004" pitchFamily="2" charset="0"/>
              </a:rPr>
              <a:t>Reparatur von beschädigten Beschriftungen und Anstrichen</a:t>
            </a:r>
          </a:p>
          <a:p>
            <a:pPr marL="285750" indent="-285750">
              <a:spcBef>
                <a:spcPts val="525"/>
              </a:spcBef>
              <a:buFont typeface="Wingdings" pitchFamily="2" charset="2"/>
              <a:buChar char="§"/>
            </a:pPr>
            <a:r>
              <a:rPr lang="de-AT" sz="1600" noProof="0" dirty="0">
                <a:solidFill>
                  <a:srgbClr val="370043"/>
                </a:solidFill>
                <a:effectLst/>
                <a:latin typeface="Inter" panose="02000503000000020004" pitchFamily="2" charset="0"/>
                <a:ea typeface="Inter" panose="02000503000000020004" pitchFamily="2" charset="0"/>
              </a:rPr>
              <a:t>Zusätzliche Schmierung von Konstruktionsgruppen der Güterwagen</a:t>
            </a:r>
          </a:p>
          <a:p>
            <a:pPr marL="285750" indent="-285750">
              <a:spcBef>
                <a:spcPts val="525"/>
              </a:spcBef>
              <a:buFont typeface="Wingdings" pitchFamily="2" charset="2"/>
              <a:buChar char="§"/>
            </a:pPr>
            <a:r>
              <a:rPr lang="de-AT" sz="1600" noProof="0" dirty="0">
                <a:solidFill>
                  <a:srgbClr val="370043"/>
                </a:solidFill>
                <a:effectLst/>
                <a:latin typeface="Inter" panose="02000503000000020004" pitchFamily="2" charset="0"/>
                <a:ea typeface="Inter" panose="02000503000000020004" pitchFamily="2" charset="0"/>
              </a:rPr>
              <a:t>Reinigung von Waggons von transportierten Substraten</a:t>
            </a:r>
          </a:p>
          <a:p>
            <a:pPr marL="285750" indent="-285750">
              <a:spcBef>
                <a:spcPts val="525"/>
              </a:spcBef>
              <a:buFont typeface="Wingdings" pitchFamily="2" charset="2"/>
              <a:buChar char="§"/>
            </a:pPr>
            <a:r>
              <a:rPr lang="de-AT" sz="1600" noProof="0" dirty="0">
                <a:solidFill>
                  <a:srgbClr val="370043"/>
                </a:solidFill>
                <a:effectLst/>
                <a:latin typeface="Inter" panose="02000503000000020004" pitchFamily="2" charset="0"/>
                <a:ea typeface="Inter" panose="02000503000000020004" pitchFamily="2" charset="0"/>
              </a:rPr>
              <a:t>Sicherheitsinspektionen gemäß den einzelnen Vorschriften (SÚNV, KVs5B-2010, VPI)</a:t>
            </a:r>
          </a:p>
          <a:p>
            <a:pPr marL="285750" indent="-285750">
              <a:spcBef>
                <a:spcPts val="525"/>
              </a:spcBef>
              <a:buFont typeface="Wingdings" pitchFamily="2" charset="2"/>
              <a:buChar char="§"/>
            </a:pPr>
            <a:r>
              <a:rPr lang="de-AT" sz="1600" noProof="0" dirty="0">
                <a:solidFill>
                  <a:srgbClr val="370043"/>
                </a:solidFill>
                <a:effectLst/>
                <a:latin typeface="Inter" panose="02000503000000020004" pitchFamily="2" charset="0"/>
                <a:ea typeface="Inter" panose="02000503000000020004" pitchFamily="2" charset="0"/>
              </a:rPr>
              <a:t>Kontrolle von Güterwagen gemäß AVV-Vertrag</a:t>
            </a:r>
          </a:p>
          <a:p>
            <a:pPr marL="285750" indent="-285750">
              <a:spcBef>
                <a:spcPts val="525"/>
              </a:spcBef>
              <a:buFont typeface="Wingdings" pitchFamily="2" charset="2"/>
              <a:buChar char="§"/>
            </a:pPr>
            <a:r>
              <a:rPr lang="de-AT" sz="1600" noProof="0" dirty="0">
                <a:solidFill>
                  <a:srgbClr val="370043"/>
                </a:solidFill>
                <a:effectLst/>
                <a:latin typeface="Inter" panose="02000503000000020004" pitchFamily="2" charset="0"/>
                <a:ea typeface="Inter" panose="02000503000000020004" pitchFamily="2" charset="0"/>
              </a:rPr>
              <a:t>Inspektion und Reparatur von Waggons nach individuellen Kundenanforderungen</a:t>
            </a:r>
          </a:p>
          <a:p>
            <a:pPr marL="285750" indent="-285750">
              <a:spcBef>
                <a:spcPts val="525"/>
              </a:spcBef>
              <a:buFont typeface="Wingdings" pitchFamily="2" charset="2"/>
              <a:buChar char="§"/>
            </a:pPr>
            <a:r>
              <a:rPr lang="de-AT" sz="1600" noProof="0" dirty="0">
                <a:solidFill>
                  <a:srgbClr val="370043"/>
                </a:solidFill>
                <a:effectLst/>
                <a:latin typeface="Inter" panose="02000503000000020004" pitchFamily="2" charset="0"/>
                <a:ea typeface="Inter" panose="02000503000000020004" pitchFamily="2" charset="0"/>
              </a:rPr>
              <a:t>Erstellung vollständiger Dokumentationen für einzelne Reparaturen</a:t>
            </a:r>
          </a:p>
          <a:p>
            <a:pPr marL="285750" indent="-285750">
              <a:spcBef>
                <a:spcPts val="525"/>
              </a:spcBef>
              <a:buFont typeface="Wingdings" pitchFamily="2" charset="2"/>
              <a:buChar char="§"/>
            </a:pPr>
            <a:r>
              <a:rPr lang="de-AT" sz="1600" noProof="0" dirty="0">
                <a:solidFill>
                  <a:srgbClr val="370043"/>
                </a:solidFill>
                <a:effectLst/>
                <a:latin typeface="Inter" panose="02000503000000020004" pitchFamily="2" charset="0"/>
                <a:ea typeface="Inter" panose="02000503000000020004" pitchFamily="2" charset="0"/>
              </a:rPr>
              <a:t>Sicherung der Lieferung von Ersatzteilen und kompletten Einheiten zum Reparaturort</a:t>
            </a:r>
          </a:p>
        </p:txBody>
      </p:sp>
      <p:pic>
        <p:nvPicPr>
          <p:cNvPr id="14" name="Obrázok 13">
            <a:extLst>
              <a:ext uri="{FF2B5EF4-FFF2-40B4-BE49-F238E27FC236}">
                <a16:creationId xmlns:a16="http://schemas.microsoft.com/office/drawing/2014/main" id="{4BD0881B-5E16-6BB3-E7BF-1CBF12DC9C4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1"/>
            <a:ext cx="6096000" cy="1926251"/>
          </a:xfrm>
          <a:prstGeom prst="rect">
            <a:avLst/>
          </a:prstGeom>
        </p:spPr>
      </p:pic>
      <p:sp>
        <p:nvSpPr>
          <p:cNvPr id="17" name="BlokTextu 16">
            <a:extLst>
              <a:ext uri="{FF2B5EF4-FFF2-40B4-BE49-F238E27FC236}">
                <a16:creationId xmlns:a16="http://schemas.microsoft.com/office/drawing/2014/main" id="{DBCBA385-74EA-B006-4D2F-74858DDA81F3}"/>
              </a:ext>
            </a:extLst>
          </p:cNvPr>
          <p:cNvSpPr txBox="1"/>
          <p:nvPr/>
        </p:nvSpPr>
        <p:spPr>
          <a:xfrm>
            <a:off x="869971" y="1587697"/>
            <a:ext cx="3046027" cy="338554"/>
          </a:xfrm>
          <a:prstGeom prst="rect">
            <a:avLst/>
          </a:prstGeom>
          <a:noFill/>
        </p:spPr>
        <p:txBody>
          <a:bodyPr wrap="none" rtlCol="0">
            <a:spAutoFit/>
          </a:bodyPr>
          <a:lstStyle/>
          <a:p>
            <a:r>
              <a:rPr lang="de-AT" sz="1600" b="1" noProof="0" dirty="0">
                <a:solidFill>
                  <a:srgbClr val="370042"/>
                </a:solidFill>
                <a:latin typeface="Poppins SemiBold" pitchFamily="2" charset="0"/>
                <a:ea typeface="Inter" panose="02000503000000020004" pitchFamily="2" charset="0"/>
                <a:cs typeface="Poppins SemiBold" pitchFamily="2" charset="0"/>
              </a:rPr>
              <a:t>Vor-Ort-Serviceleistungen</a:t>
            </a:r>
          </a:p>
        </p:txBody>
      </p:sp>
      <p:sp>
        <p:nvSpPr>
          <p:cNvPr id="3" name="BlokTextu 2">
            <a:extLst>
              <a:ext uri="{FF2B5EF4-FFF2-40B4-BE49-F238E27FC236}">
                <a16:creationId xmlns:a16="http://schemas.microsoft.com/office/drawing/2014/main" id="{04FC80C3-A592-A5B0-3D00-D37A58D6A812}"/>
              </a:ext>
            </a:extLst>
          </p:cNvPr>
          <p:cNvSpPr txBox="1"/>
          <p:nvPr/>
        </p:nvSpPr>
        <p:spPr>
          <a:xfrm>
            <a:off x="839018" y="819666"/>
            <a:ext cx="2606804" cy="446276"/>
          </a:xfrm>
          <a:prstGeom prst="rect">
            <a:avLst/>
          </a:prstGeom>
          <a:noFill/>
        </p:spPr>
        <p:txBody>
          <a:bodyPr wrap="none" rtlCol="0">
            <a:spAutoFit/>
          </a:bodyPr>
          <a:lstStyle/>
          <a:p>
            <a:r>
              <a:rPr lang="de-AT" sz="2300" b="1" noProof="0" dirty="0">
                <a:solidFill>
                  <a:srgbClr val="370042"/>
                </a:solidFill>
                <a:latin typeface="Poppins SemiBold" pitchFamily="2" charset="0"/>
                <a:cs typeface="Poppins SemiBold" pitchFamily="2" charset="0"/>
              </a:rPr>
              <a:t>Vor-Ort-Service</a:t>
            </a:r>
          </a:p>
        </p:txBody>
      </p:sp>
      <p:pic>
        <p:nvPicPr>
          <p:cNvPr id="2" name="Obrázok 1">
            <a:extLst>
              <a:ext uri="{FF2B5EF4-FFF2-40B4-BE49-F238E27FC236}">
                <a16:creationId xmlns:a16="http://schemas.microsoft.com/office/drawing/2014/main" id="{4C9356DD-96C4-15A4-A0A7-4B013F7FDE96}"/>
              </a:ext>
            </a:extLst>
          </p:cNvPr>
          <p:cNvPicPr>
            <a:picLocks noChangeAspect="1"/>
          </p:cNvPicPr>
          <p:nvPr/>
        </p:nvPicPr>
        <p:blipFill>
          <a:blip r:embed="rId3"/>
          <a:srcRect/>
          <a:stretch/>
        </p:blipFill>
        <p:spPr>
          <a:xfrm>
            <a:off x="0" y="941639"/>
            <a:ext cx="647700" cy="177800"/>
          </a:xfrm>
          <a:prstGeom prst="rect">
            <a:avLst/>
          </a:prstGeom>
          <a:ln w="12700">
            <a:solidFill>
              <a:schemeClr val="bg1"/>
            </a:solidFill>
          </a:ln>
        </p:spPr>
      </p:pic>
    </p:spTree>
    <p:extLst>
      <p:ext uri="{BB962C8B-B14F-4D97-AF65-F5344CB8AC3E}">
        <p14:creationId xmlns:p14="http://schemas.microsoft.com/office/powerpoint/2010/main" val="1816334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61459034-E92C-7D7A-AF48-13332BBF262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5" name="Obrázok 14">
            <a:extLst>
              <a:ext uri="{FF2B5EF4-FFF2-40B4-BE49-F238E27FC236}">
                <a16:creationId xmlns:a16="http://schemas.microsoft.com/office/drawing/2014/main" id="{2B2BE803-74A7-09E4-838C-B6600C71ABA6}"/>
              </a:ext>
            </a:extLst>
          </p:cNvPr>
          <p:cNvPicPr>
            <a:picLocks noChangeAspect="1"/>
          </p:cNvPicPr>
          <p:nvPr/>
        </p:nvPicPr>
        <p:blipFill>
          <a:blip r:embed="rId3"/>
          <a:stretch>
            <a:fillRect/>
          </a:stretch>
        </p:blipFill>
        <p:spPr>
          <a:xfrm>
            <a:off x="6091003" y="3241603"/>
            <a:ext cx="5110984" cy="3106731"/>
          </a:xfrm>
          <a:prstGeom prst="rect">
            <a:avLst/>
          </a:prstGeom>
          <a:ln w="12700">
            <a:solidFill>
              <a:schemeClr val="bg1"/>
            </a:solidFill>
          </a:ln>
        </p:spPr>
      </p:pic>
      <p:pic>
        <p:nvPicPr>
          <p:cNvPr id="4" name="Obrázok 3">
            <a:extLst>
              <a:ext uri="{FF2B5EF4-FFF2-40B4-BE49-F238E27FC236}">
                <a16:creationId xmlns:a16="http://schemas.microsoft.com/office/drawing/2014/main" id="{7640BDE0-4125-E554-27F2-09FEC56FE054}"/>
              </a:ext>
            </a:extLst>
          </p:cNvPr>
          <p:cNvPicPr>
            <a:picLocks noChangeAspect="1"/>
          </p:cNvPicPr>
          <p:nvPr/>
        </p:nvPicPr>
        <p:blipFill>
          <a:blip r:embed="rId4"/>
          <a:srcRect/>
          <a:stretch/>
        </p:blipFill>
        <p:spPr>
          <a:xfrm>
            <a:off x="0" y="941639"/>
            <a:ext cx="647700" cy="177800"/>
          </a:xfrm>
          <a:prstGeom prst="rect">
            <a:avLst/>
          </a:prstGeom>
          <a:ln w="12700">
            <a:solidFill>
              <a:schemeClr val="bg1"/>
            </a:solidFill>
          </a:ln>
        </p:spPr>
      </p:pic>
      <p:sp>
        <p:nvSpPr>
          <p:cNvPr id="13" name="BlokTextu 12">
            <a:extLst>
              <a:ext uri="{FF2B5EF4-FFF2-40B4-BE49-F238E27FC236}">
                <a16:creationId xmlns:a16="http://schemas.microsoft.com/office/drawing/2014/main" id="{7C26A1AA-5DEF-2C49-6266-EBAA9812E14B}"/>
              </a:ext>
            </a:extLst>
          </p:cNvPr>
          <p:cNvSpPr txBox="1"/>
          <p:nvPr/>
        </p:nvSpPr>
        <p:spPr>
          <a:xfrm>
            <a:off x="6382147" y="4030263"/>
            <a:ext cx="4527197" cy="2008242"/>
          </a:xfrm>
          <a:prstGeom prst="rect">
            <a:avLst/>
          </a:prstGeom>
          <a:noFill/>
        </p:spPr>
        <p:txBody>
          <a:bodyPr wrap="square">
            <a:spAutoFit/>
          </a:bodyPr>
          <a:lstStyle/>
          <a:p>
            <a:pPr marL="285750" indent="-285750">
              <a:spcBef>
                <a:spcPts val="525"/>
              </a:spcBef>
              <a:buFont typeface="Wingdings" pitchFamily="2" charset="2"/>
              <a:buChar char="§"/>
            </a:pPr>
            <a:r>
              <a:rPr lang="de-AT" sz="1600" noProof="0" dirty="0">
                <a:solidFill>
                  <a:schemeClr val="bg1"/>
                </a:solidFill>
                <a:effectLst/>
                <a:latin typeface="Inter" panose="02000503000000020004" pitchFamily="2" charset="0"/>
                <a:ea typeface="Inter" panose="02000503000000020004" pitchFamily="2" charset="0"/>
              </a:rPr>
              <a:t>4 komplett ausgestattete Servicefahrzeuge</a:t>
            </a:r>
          </a:p>
          <a:p>
            <a:pPr marL="285750" indent="-285750">
              <a:spcBef>
                <a:spcPts val="525"/>
              </a:spcBef>
              <a:buFont typeface="Wingdings" pitchFamily="2" charset="2"/>
              <a:buChar char="§"/>
            </a:pPr>
            <a:r>
              <a:rPr lang="de-AT" sz="1600" noProof="0" dirty="0">
                <a:solidFill>
                  <a:schemeClr val="bg1"/>
                </a:solidFill>
                <a:effectLst/>
                <a:latin typeface="Inter" panose="02000503000000020004" pitchFamily="2" charset="0"/>
                <a:ea typeface="Inter" panose="02000503000000020004" pitchFamily="2" charset="0"/>
              </a:rPr>
              <a:t>Lkw mit hydraulischem Kran, der bis zu sechs Radsätze transportieren kann</a:t>
            </a:r>
          </a:p>
          <a:p>
            <a:pPr marL="285750" indent="-285750">
              <a:spcBef>
                <a:spcPts val="525"/>
              </a:spcBef>
              <a:buFont typeface="Wingdings" pitchFamily="2" charset="2"/>
              <a:buChar char="§"/>
            </a:pPr>
            <a:r>
              <a:rPr lang="de-AT" sz="1600" noProof="0" dirty="0">
                <a:solidFill>
                  <a:schemeClr val="bg1"/>
                </a:solidFill>
                <a:effectLst/>
                <a:latin typeface="Inter" panose="02000503000000020004" pitchFamily="2" charset="0"/>
                <a:ea typeface="Inter" panose="02000503000000020004" pitchFamily="2" charset="0"/>
              </a:rPr>
              <a:t>Kran- und Hebegerät </a:t>
            </a:r>
            <a:r>
              <a:rPr lang="de-AT" sz="1600" noProof="0" dirty="0" err="1">
                <a:solidFill>
                  <a:schemeClr val="bg1"/>
                </a:solidFill>
                <a:effectLst/>
                <a:latin typeface="Inter" panose="02000503000000020004" pitchFamily="2" charset="0"/>
                <a:ea typeface="Inter" panose="02000503000000020004" pitchFamily="2" charset="0"/>
              </a:rPr>
              <a:t>Hegenscheidt</a:t>
            </a:r>
            <a:r>
              <a:rPr lang="de-AT" sz="1600" noProof="0" dirty="0">
                <a:solidFill>
                  <a:schemeClr val="bg1"/>
                </a:solidFill>
                <a:effectLst/>
                <a:latin typeface="Inter" panose="02000503000000020004" pitchFamily="2" charset="0"/>
                <a:ea typeface="Inter" panose="02000503000000020004" pitchFamily="2" charset="0"/>
              </a:rPr>
              <a:t> für Waggons und Lokomotiven</a:t>
            </a:r>
          </a:p>
          <a:p>
            <a:pPr marL="285750" indent="-285750">
              <a:spcBef>
                <a:spcPts val="525"/>
              </a:spcBef>
              <a:buFont typeface="Wingdings" pitchFamily="2" charset="2"/>
              <a:buChar char="§"/>
            </a:pPr>
            <a:r>
              <a:rPr lang="de-AT" sz="1600" noProof="0" dirty="0">
                <a:solidFill>
                  <a:schemeClr val="bg1"/>
                </a:solidFill>
                <a:effectLst/>
                <a:latin typeface="Inter" panose="02000503000000020004" pitchFamily="2" charset="0"/>
                <a:ea typeface="Inter" panose="02000503000000020004" pitchFamily="2" charset="0"/>
              </a:rPr>
              <a:t>Stationäres Bremsprüfgerät PDR5</a:t>
            </a:r>
          </a:p>
        </p:txBody>
      </p:sp>
      <p:sp>
        <p:nvSpPr>
          <p:cNvPr id="19" name="BlokTextu 18">
            <a:extLst>
              <a:ext uri="{FF2B5EF4-FFF2-40B4-BE49-F238E27FC236}">
                <a16:creationId xmlns:a16="http://schemas.microsoft.com/office/drawing/2014/main" id="{E5DE4C5D-FAD1-909A-4D17-042A0406E234}"/>
              </a:ext>
            </a:extLst>
          </p:cNvPr>
          <p:cNvSpPr txBox="1"/>
          <p:nvPr/>
        </p:nvSpPr>
        <p:spPr>
          <a:xfrm>
            <a:off x="6382147" y="3557668"/>
            <a:ext cx="2419252" cy="369332"/>
          </a:xfrm>
          <a:prstGeom prst="rect">
            <a:avLst/>
          </a:prstGeom>
          <a:noFill/>
        </p:spPr>
        <p:txBody>
          <a:bodyPr wrap="none" rtlCol="0">
            <a:spAutoFit/>
          </a:bodyPr>
          <a:lstStyle/>
          <a:p>
            <a:r>
              <a:rPr lang="de-AT" b="1" noProof="0" dirty="0">
                <a:solidFill>
                  <a:schemeClr val="bg1"/>
                </a:solidFill>
                <a:latin typeface="Poppins SemiBold" pitchFamily="2" charset="0"/>
                <a:cs typeface="Poppins SemiBold" pitchFamily="2" charset="0"/>
              </a:rPr>
              <a:t>Unsere Ausrüstung</a:t>
            </a:r>
          </a:p>
        </p:txBody>
      </p:sp>
    </p:spTree>
    <p:extLst>
      <p:ext uri="{BB962C8B-B14F-4D97-AF65-F5344CB8AC3E}">
        <p14:creationId xmlns:p14="http://schemas.microsoft.com/office/powerpoint/2010/main" val="2917459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70FED-9500-3CF0-4F91-B295C9ED54D1}"/>
            </a:ext>
          </a:extLst>
        </p:cNvPr>
        <p:cNvGrpSpPr/>
        <p:nvPr/>
      </p:nvGrpSpPr>
      <p:grpSpPr>
        <a:xfrm>
          <a:off x="0" y="0"/>
          <a:ext cx="0" cy="0"/>
          <a:chOff x="0" y="0"/>
          <a:chExt cx="0" cy="0"/>
        </a:xfrm>
      </p:grpSpPr>
      <p:pic>
        <p:nvPicPr>
          <p:cNvPr id="19" name="Obrázok 18">
            <a:extLst>
              <a:ext uri="{FF2B5EF4-FFF2-40B4-BE49-F238E27FC236}">
                <a16:creationId xmlns:a16="http://schemas.microsoft.com/office/drawing/2014/main" id="{DB959F69-54BD-D21B-ACE5-45BF9439FBF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5" name="Obrázok 14">
            <a:extLst>
              <a:ext uri="{FF2B5EF4-FFF2-40B4-BE49-F238E27FC236}">
                <a16:creationId xmlns:a16="http://schemas.microsoft.com/office/drawing/2014/main" id="{BED57BEA-9AA5-ED6F-2CFD-7C7A98A1C399}"/>
              </a:ext>
            </a:extLst>
          </p:cNvPr>
          <p:cNvPicPr>
            <a:picLocks noChangeAspect="1"/>
          </p:cNvPicPr>
          <p:nvPr/>
        </p:nvPicPr>
        <p:blipFill>
          <a:blip r:embed="rId3"/>
          <a:stretch>
            <a:fillRect/>
          </a:stretch>
        </p:blipFill>
        <p:spPr>
          <a:xfrm>
            <a:off x="864361" y="2267712"/>
            <a:ext cx="4527197" cy="4087771"/>
          </a:xfrm>
          <a:prstGeom prst="rect">
            <a:avLst/>
          </a:prstGeom>
          <a:ln w="12700">
            <a:solidFill>
              <a:schemeClr val="bg1"/>
            </a:solidFill>
          </a:ln>
        </p:spPr>
      </p:pic>
      <p:pic>
        <p:nvPicPr>
          <p:cNvPr id="4" name="Obrázok 3">
            <a:extLst>
              <a:ext uri="{FF2B5EF4-FFF2-40B4-BE49-F238E27FC236}">
                <a16:creationId xmlns:a16="http://schemas.microsoft.com/office/drawing/2014/main" id="{956EDDFB-5857-5614-63F1-FDB5142FAE3E}"/>
              </a:ext>
            </a:extLst>
          </p:cNvPr>
          <p:cNvPicPr>
            <a:picLocks noChangeAspect="1"/>
          </p:cNvPicPr>
          <p:nvPr/>
        </p:nvPicPr>
        <p:blipFill>
          <a:blip r:embed="rId4"/>
          <a:srcRect/>
          <a:stretch/>
        </p:blipFill>
        <p:spPr>
          <a:xfrm>
            <a:off x="0" y="941639"/>
            <a:ext cx="647700" cy="177800"/>
          </a:xfrm>
          <a:prstGeom prst="rect">
            <a:avLst/>
          </a:prstGeom>
          <a:ln w="12700">
            <a:solidFill>
              <a:schemeClr val="bg1"/>
            </a:solidFill>
          </a:ln>
        </p:spPr>
      </p:pic>
      <p:sp>
        <p:nvSpPr>
          <p:cNvPr id="13" name="BlokTextu 12">
            <a:extLst>
              <a:ext uri="{FF2B5EF4-FFF2-40B4-BE49-F238E27FC236}">
                <a16:creationId xmlns:a16="http://schemas.microsoft.com/office/drawing/2014/main" id="{AFC34BA7-2683-B7BB-23C7-3877AE544ADF}"/>
              </a:ext>
            </a:extLst>
          </p:cNvPr>
          <p:cNvSpPr txBox="1"/>
          <p:nvPr/>
        </p:nvSpPr>
        <p:spPr>
          <a:xfrm>
            <a:off x="1149530" y="3556787"/>
            <a:ext cx="3956858" cy="2500685"/>
          </a:xfrm>
          <a:prstGeom prst="rect">
            <a:avLst/>
          </a:prstGeom>
          <a:noFill/>
        </p:spPr>
        <p:txBody>
          <a:bodyPr wrap="square">
            <a:spAutoFit/>
          </a:bodyPr>
          <a:lstStyle/>
          <a:p>
            <a:pPr marL="285750" indent="-285750">
              <a:spcBef>
                <a:spcPts val="525"/>
              </a:spcBef>
              <a:buFont typeface="Wingdings" pitchFamily="2" charset="2"/>
              <a:buChar char="§"/>
            </a:pPr>
            <a:r>
              <a:rPr lang="de-AT" sz="1600" noProof="0" dirty="0">
                <a:solidFill>
                  <a:schemeClr val="bg1"/>
                </a:solidFill>
                <a:effectLst/>
                <a:latin typeface="Inter" panose="02000503000000020004" pitchFamily="2" charset="0"/>
                <a:ea typeface="Inter" panose="02000503000000020004" pitchFamily="2" charset="0"/>
              </a:rPr>
              <a:t>Lagerung</a:t>
            </a:r>
          </a:p>
          <a:p>
            <a:pPr marL="285750" indent="-285750">
              <a:spcBef>
                <a:spcPts val="525"/>
              </a:spcBef>
              <a:buFont typeface="Wingdings" pitchFamily="2" charset="2"/>
              <a:buChar char="§"/>
            </a:pPr>
            <a:r>
              <a:rPr lang="de-AT" sz="1600" noProof="0" dirty="0">
                <a:solidFill>
                  <a:schemeClr val="bg1"/>
                </a:solidFill>
                <a:effectLst/>
                <a:latin typeface="Inter" panose="02000503000000020004" pitchFamily="2" charset="0"/>
                <a:ea typeface="Inter" panose="02000503000000020004" pitchFamily="2" charset="0"/>
              </a:rPr>
              <a:t>Reparatur von Radsätzen gemäß den Vorschriften SÚNV, KVs5B-2010 und VPI</a:t>
            </a:r>
          </a:p>
          <a:p>
            <a:pPr marL="285750" indent="-285750">
              <a:spcBef>
                <a:spcPts val="525"/>
              </a:spcBef>
              <a:buFont typeface="Wingdings" pitchFamily="2" charset="2"/>
              <a:buChar char="§"/>
            </a:pPr>
            <a:r>
              <a:rPr lang="de-AT" sz="1600" noProof="0" dirty="0">
                <a:solidFill>
                  <a:schemeClr val="bg1"/>
                </a:solidFill>
                <a:effectLst/>
                <a:latin typeface="Inter" panose="02000503000000020004" pitchFamily="2" charset="0"/>
                <a:ea typeface="Inter" panose="02000503000000020004" pitchFamily="2" charset="0"/>
              </a:rPr>
              <a:t>Transport von Radsätzen zum Austauschort mit einem Lkw mit hydraulischem Kran</a:t>
            </a:r>
          </a:p>
          <a:p>
            <a:pPr marL="285750" indent="-285750">
              <a:spcBef>
                <a:spcPts val="525"/>
              </a:spcBef>
              <a:buFont typeface="Wingdings" pitchFamily="2" charset="2"/>
              <a:buChar char="§"/>
            </a:pPr>
            <a:r>
              <a:rPr lang="de-AT" sz="1600" noProof="0" dirty="0">
                <a:solidFill>
                  <a:schemeClr val="bg1"/>
                </a:solidFill>
                <a:effectLst/>
                <a:latin typeface="Inter" panose="02000503000000020004" pitchFamily="2" charset="0"/>
                <a:ea typeface="Inter" panose="02000503000000020004" pitchFamily="2" charset="0"/>
              </a:rPr>
              <a:t>Austausch von Radsätzen mit einem </a:t>
            </a:r>
            <a:r>
              <a:rPr lang="de-AT" sz="1600" noProof="0" dirty="0" err="1">
                <a:solidFill>
                  <a:schemeClr val="bg1"/>
                </a:solidFill>
                <a:effectLst/>
                <a:latin typeface="Inter" panose="02000503000000020004" pitchFamily="2" charset="0"/>
                <a:ea typeface="Inter" panose="02000503000000020004" pitchFamily="2" charset="0"/>
              </a:rPr>
              <a:t>Hegensheidt</a:t>
            </a:r>
            <a:r>
              <a:rPr lang="de-AT" sz="1600" noProof="0" dirty="0">
                <a:solidFill>
                  <a:schemeClr val="bg1"/>
                </a:solidFill>
                <a:effectLst/>
                <a:latin typeface="Inter" panose="02000503000000020004" pitchFamily="2" charset="0"/>
                <a:ea typeface="Inter" panose="02000503000000020004" pitchFamily="2" charset="0"/>
              </a:rPr>
              <a:t>-Hebegerät</a:t>
            </a:r>
          </a:p>
        </p:txBody>
      </p:sp>
      <p:sp>
        <p:nvSpPr>
          <p:cNvPr id="16" name="BlokTextu 15">
            <a:extLst>
              <a:ext uri="{FF2B5EF4-FFF2-40B4-BE49-F238E27FC236}">
                <a16:creationId xmlns:a16="http://schemas.microsoft.com/office/drawing/2014/main" id="{2A6E98F9-18C8-508A-2B00-4B76ADA22178}"/>
              </a:ext>
            </a:extLst>
          </p:cNvPr>
          <p:cNvSpPr txBox="1"/>
          <p:nvPr/>
        </p:nvSpPr>
        <p:spPr>
          <a:xfrm>
            <a:off x="1157004" y="2565513"/>
            <a:ext cx="3802713" cy="923330"/>
          </a:xfrm>
          <a:prstGeom prst="rect">
            <a:avLst/>
          </a:prstGeom>
          <a:noFill/>
        </p:spPr>
        <p:txBody>
          <a:bodyPr wrap="square">
            <a:spAutoFit/>
          </a:bodyPr>
          <a:lstStyle/>
          <a:p>
            <a:r>
              <a:rPr lang="de-AT" b="1" noProof="0" dirty="0">
                <a:solidFill>
                  <a:srgbClr val="FFFFFF"/>
                </a:solidFill>
                <a:effectLst/>
                <a:latin typeface="Poppins SemiBold" pitchFamily="2" charset="0"/>
                <a:cs typeface="Poppins SemiBold" pitchFamily="2" charset="0"/>
              </a:rPr>
              <a:t>Im Rahmen des Radsatzservices bieten wir einen All-in-</a:t>
            </a:r>
            <a:r>
              <a:rPr lang="de-AT" b="1" noProof="0" dirty="0" err="1">
                <a:solidFill>
                  <a:srgbClr val="FFFFFF"/>
                </a:solidFill>
                <a:effectLst/>
                <a:latin typeface="Poppins SemiBold" pitchFamily="2" charset="0"/>
                <a:cs typeface="Poppins SemiBold" pitchFamily="2" charset="0"/>
              </a:rPr>
              <a:t>One</a:t>
            </a:r>
            <a:r>
              <a:rPr lang="de-AT" b="1" noProof="0" dirty="0">
                <a:solidFill>
                  <a:srgbClr val="FFFFFF"/>
                </a:solidFill>
                <a:effectLst/>
                <a:latin typeface="Poppins SemiBold" pitchFamily="2" charset="0"/>
                <a:cs typeface="Poppins SemiBold" pitchFamily="2" charset="0"/>
              </a:rPr>
              <a:t>-Service an:</a:t>
            </a:r>
          </a:p>
        </p:txBody>
      </p:sp>
    </p:spTree>
    <p:extLst>
      <p:ext uri="{BB962C8B-B14F-4D97-AF65-F5344CB8AC3E}">
        <p14:creationId xmlns:p14="http://schemas.microsoft.com/office/powerpoint/2010/main" val="983963672"/>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1548</TotalTime>
  <Words>1871</Words>
  <Application>Microsoft Macintosh PowerPoint</Application>
  <PresentationFormat>Širokouhlá</PresentationFormat>
  <Paragraphs>157</Paragraphs>
  <Slides>23</Slides>
  <Notes>2</Notes>
  <HiddenSlides>0</HiddenSlides>
  <MMClips>0</MMClips>
  <ScaleCrop>false</ScaleCrop>
  <HeadingPairs>
    <vt:vector size="6" baseType="variant">
      <vt:variant>
        <vt:lpstr>Použité písma</vt:lpstr>
      </vt:variant>
      <vt:variant>
        <vt:i4>8</vt:i4>
      </vt:variant>
      <vt:variant>
        <vt:lpstr>Motív</vt:lpstr>
      </vt:variant>
      <vt:variant>
        <vt:i4>1</vt:i4>
      </vt:variant>
      <vt:variant>
        <vt:lpstr>Nadpisy snímok</vt:lpstr>
      </vt:variant>
      <vt:variant>
        <vt:i4>23</vt:i4>
      </vt:variant>
    </vt:vector>
  </HeadingPairs>
  <TitlesOfParts>
    <vt:vector size="32" baseType="lpstr">
      <vt:lpstr>Aptos</vt:lpstr>
      <vt:lpstr>Aptos Display</vt:lpstr>
      <vt:lpstr>Arial</vt:lpstr>
      <vt:lpstr>Inter</vt:lpstr>
      <vt:lpstr>Inter SemiBold</vt:lpstr>
      <vt:lpstr>Poppins</vt:lpstr>
      <vt:lpstr>Poppins SemiBold</vt:lpstr>
      <vt:lpstr>Wingdings</vt:lpstr>
      <vt:lpstr>Motív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Tomáš Pánik</dc:creator>
  <cp:lastModifiedBy>Tomáš Pánik</cp:lastModifiedBy>
  <cp:revision>78</cp:revision>
  <dcterms:created xsi:type="dcterms:W3CDTF">2024-11-17T12:48:40Z</dcterms:created>
  <dcterms:modified xsi:type="dcterms:W3CDTF">2025-02-13T01:59:18Z</dcterms:modified>
</cp:coreProperties>
</file>